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60" r:id="rId4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797675" cy="987425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C3E"/>
    <a:srgbClr val="CCFFCC"/>
    <a:srgbClr val="FFFFCC"/>
    <a:srgbClr val="3366FF"/>
    <a:srgbClr val="FF00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5"/>
    <p:restoredTop sz="91546"/>
  </p:normalViewPr>
  <p:slideViewPr>
    <p:cSldViewPr showGuides="1">
      <p:cViewPr>
        <p:scale>
          <a:sx n="66" d="100"/>
          <a:sy n="66" d="100"/>
        </p:scale>
        <p:origin x="-1542" y="-72"/>
      </p:cViewPr>
      <p:guideLst>
        <p:guide orient="horz" pos="2160"/>
        <p:guide pos="29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Rot="1" noTextEdi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5E99EDD-7AC9-4A71-BFC8-E7DF7F9179FF}" type="slidenum">
              <a:rPr lang="en-US" altLang="zh-CN"/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18EB606-EE90-4FAD-A788-6B1B9E1E43C5}" type="slidenum">
              <a:rPr lang="en-US" altLang="zh-CN"/>
            </a:fld>
            <a:endParaRPr lang="en-US" altLang="zh-CN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A4DBDA1-2713-4E99-9453-DB5D4FAE795E}" type="slidenum">
              <a:rPr lang="en-US" altLang="zh-CN"/>
            </a:fld>
            <a:endParaRPr lang="en-US" altLang="zh-CN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D449045-E6DE-42E3-9511-6B36C507D3CE}" type="slidenum">
              <a:rPr lang="en-US" altLang="zh-CN" sz="1200"/>
            </a:fld>
            <a:endParaRPr lang="en-US" altLang="zh-CN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D88183-1707-4BEB-97FB-6F7D373980EE}" type="slidenum">
              <a:rPr lang="en-US" altLang="zh-CN"/>
            </a:fld>
            <a:endParaRPr lang="en-US" altLang="zh-CN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DE469D-4C5E-41ED-932E-739B785340E0}" type="slidenum">
              <a:rPr lang="en-US" altLang="zh-CN" sz="1200"/>
            </a:fld>
            <a:endParaRPr lang="en-US" altLang="zh-CN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9973B13-B4E7-4803-AC38-3F9795144B58}" type="slidenum">
              <a:rPr lang="en-US" altLang="zh-CN"/>
            </a:fld>
            <a:endParaRPr lang="en-US" altLang="zh-CN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20C574B6-306D-4BD8-8ADE-FCA8BE0CB669}" type="slidenum">
              <a:rPr lang="en-US" altLang="zh-CN" sz="1200"/>
            </a:fld>
            <a:endParaRPr lang="en-US" altLang="zh-CN" sz="120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9C6AC-B1B1-4C98-840E-C6433047A5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9C6AC-B1B1-4C98-840E-C6433047A5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9C6AC-B1B1-4C98-840E-C6433047A5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9C6AC-B1B1-4C98-840E-C6433047A5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9C6AC-B1B1-4C98-840E-C6433047A5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E30274A-10DC-42C0-97ED-C0955C47C058}" type="slidenum">
              <a:rPr lang="en-US" altLang="zh-CN"/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BDAE177-B0F7-464D-8F61-CCBC586510D5}" type="slidenum">
              <a:rPr lang="en-US" altLang="zh-CN"/>
            </a:fld>
            <a:endParaRPr lang="en-US" altLang="zh-CN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42F95A3-47B6-4F97-B767-F261C1117755}" type="slidenum">
              <a:rPr lang="en-US" altLang="zh-CN"/>
            </a:fld>
            <a:endParaRPr lang="en-US" altLang="zh-CN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7FB16DE-91A7-47A7-97DD-F3FE9C23B727}" type="slidenum">
              <a:rPr lang="en-US" altLang="zh-CN"/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1456A4-0615-443E-8414-11B28F3240E9}" type="slidenum">
              <a:rPr lang="en-US" altLang="zh-CN"/>
            </a:fld>
            <a:endParaRPr lang="en-US" altLang="zh-CN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90D00B-7090-4E93-BABD-7B2F9534865B}" type="slidenum">
              <a:rPr lang="en-US" altLang="zh-CN"/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FEB39C-CBB4-4718-9A9A-00E7FA97756A}" type="slidenum">
              <a:rPr lang="en-US" altLang="zh-CN"/>
            </a:fld>
            <a:endParaRPr lang="en-US" altLang="zh-CN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C17BA0D-B10E-4C98-BD54-5791F8AC2652}" type="slidenum">
              <a:rPr lang="en-US" altLang="zh-CN"/>
            </a:fld>
            <a:endParaRPr lang="en-US" altLang="zh-CN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333679E-E129-48B6-8BC5-A799BFC744F4}" type="slidenum">
              <a:rPr lang="en-US" altLang="zh-CN" sz="1200"/>
            </a:fld>
            <a:endParaRPr lang="en-US" altLang="zh-CN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28600" y="2133600"/>
            <a:ext cx="2514600" cy="1655763"/>
          </a:xfrm>
          <a:prstGeom prst="roundRect">
            <a:avLst>
              <a:gd name="adj" fmla="val 16667"/>
            </a:avLst>
          </a:prstGeom>
          <a:solidFill>
            <a:srgbClr val="BFBC3E"/>
          </a:solidFill>
          <a:ln w="12700">
            <a:solidFill>
              <a:schemeClr val="accent1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6092825"/>
            <a:ext cx="9117012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413"/>
            <a:ext cx="9117013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18" descr="宜州一中PPT模板A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313" y="158750"/>
            <a:ext cx="2214562" cy="98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19" descr="未标题-2 拷贝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8000" y="0"/>
            <a:ext cx="2173288" cy="1214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4913"/>
            <a:ext cx="1293813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ADE2CC-4FA5-44CF-86CA-76452F72BAF1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202363"/>
            <a:ext cx="5113338" cy="5397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5425" y="188913"/>
            <a:ext cx="2035175" cy="56880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5954712" cy="56880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941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4863" y="1484313"/>
            <a:ext cx="399573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5.jpeg"/><Relationship Id="rId13" Type="http://schemas.openxmlformats.org/officeDocument/2006/relationships/image" Target="../media/image4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1258888" y="188913"/>
            <a:ext cx="5905500" cy="6477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142287" cy="4392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21FF2-EF88-47B9-B4BA-AC2E9EDFD6DB}" type="datetime1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6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Yizhou NO.1 middle school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www.yzyz.org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1033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88" y="6092825"/>
            <a:ext cx="9117012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图片 11" descr="宜州一中PPT模板A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8275" y="71438"/>
            <a:ext cx="9747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图片 12" descr="未标题-2 拷贝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72313" y="0"/>
            <a:ext cx="1958975" cy="11223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400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4130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480" indent="-38608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hi.baidu.com/y&#31354;&#28789;&#24189;&#33609;h/album/item/082eeb381dbc833e96ddd853.html" TargetMode="External"/><Relationship Id="rId4" Type="http://schemas.openxmlformats.org/officeDocument/2006/relationships/image" Target="../media/image28.jpeg"/><Relationship Id="rId3" Type="http://schemas.openxmlformats.org/officeDocument/2006/relationships/hyperlink" Target="http://hi.baidu.com/y&#31354;&#28789;&#24189;&#33609;h/album/item/c0a6f5f40592adc5f3d3856b.html" TargetMode="External"/><Relationship Id="rId2" Type="http://schemas.openxmlformats.org/officeDocument/2006/relationships/image" Target="../media/image27.jpeg"/><Relationship Id="rId1" Type="http://schemas.openxmlformats.org/officeDocument/2006/relationships/hyperlink" Target="http://hi.baidu.com/&#26408;&#21513;&#20182;&#30340;&#24551;&#20260;/album/item/9a29da50fd81fb06367abe8e.html" TargetMode="Externa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hyperlink" Target="http://hi.baidu.com/zhishengjizhshj2007/album/item/a9fc584c5a4c11e4d72afc01.html" TargetMode="Externa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http://www.59766.com/spic_remark_27918.htm" TargetMode="External"/><Relationship Id="rId4" Type="http://schemas.openxmlformats.org/officeDocument/2006/relationships/image" Target="../media/image37.jpeg"/><Relationship Id="rId3" Type="http://schemas.openxmlformats.org/officeDocument/2006/relationships/hyperlink" Target="http://www.59766.com/spic_remark_33203.htm" TargetMode="External"/><Relationship Id="rId2" Type="http://schemas.openxmlformats.org/officeDocument/2006/relationships/image" Target="../media/image36.jpeg"/><Relationship Id="rId1" Type="http://schemas.openxmlformats.org/officeDocument/2006/relationships/hyperlink" Target="http://ay.58.com/ershoufang/6132204x.s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1.svg"/><Relationship Id="rId1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3"/>
          <p:cNvSpPr txBox="1"/>
          <p:nvPr/>
        </p:nvSpPr>
        <p:spPr>
          <a:xfrm>
            <a:off x="996950" y="1337945"/>
            <a:ext cx="6745605" cy="108648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专题</a:t>
            </a:r>
            <a:r>
              <a:rPr lang="en-US" altLang="zh-CN" sz="540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  </a:t>
            </a:r>
            <a:r>
              <a:rPr lang="zh-CN" altLang="en-US" sz="540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生态工程</a:t>
            </a:r>
            <a:endParaRPr lang="zh-CN" altLang="en-US" sz="540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4"/>
          <p:cNvSpPr txBox="1"/>
          <p:nvPr/>
        </p:nvSpPr>
        <p:spPr>
          <a:xfrm>
            <a:off x="331470" y="3065780"/>
            <a:ext cx="8106410" cy="1186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Tx/>
              <a:buFont typeface="Webdings" panose="05030102010509060703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ct val="0"/>
              </a:spcBef>
              <a:buFont typeface="Calibri" panose="020F050202020403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/>
            <a:r>
              <a:rPr lang="en-US" altLang="zh-CN" sz="44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5.2  </a:t>
            </a:r>
            <a:r>
              <a:rPr lang="zh-CN" altLang="en-US" sz="44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生态工程</a:t>
            </a: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的实例与应用</a:t>
            </a:r>
            <a:r>
              <a:rPr lang="zh-CN" altLang="en-US" sz="44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前景</a:t>
            </a:r>
            <a:endParaRPr lang="zh-CN" altLang="en-US" sz="44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024245" y="4867275"/>
            <a:ext cx="1493520" cy="645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+mn-ea"/>
              </a:rPr>
              <a:t>王干</a:t>
            </a:r>
            <a:endParaRPr lang="zh-CN" altLang="en-US" sz="3600" b="1" dirty="0"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470" y="3343910"/>
            <a:ext cx="8671560" cy="340995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小流域的综合治理，“综合”表现在哪些方面</a:t>
            </a:r>
            <a:r>
              <a:rPr lang="zh-CN" altLang="en-US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？</a:t>
            </a:r>
            <a:endParaRPr lang="zh-CN" altLang="en-US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CN" altLang="en-US" sz="2800" b="1" smtClean="0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“综合”表现在不但注重通过还林、还草、筑坝等措施达到蓄水、降低土壤侵蚀的</a:t>
            </a:r>
            <a:r>
              <a:rPr lang="zh-CN" altLang="en-US" sz="2800" b="1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生态效果</a:t>
            </a:r>
            <a:r>
              <a:rPr lang="zh-CN" altLang="en-US" sz="2800" b="1" smtClean="0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；还考虑如何提高人们的生活水平的</a:t>
            </a:r>
            <a:r>
              <a:rPr lang="zh-CN" altLang="en-US" sz="2800" b="1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经济效益</a:t>
            </a:r>
            <a:r>
              <a:rPr lang="zh-CN" altLang="en-US" sz="2800" b="1" smtClean="0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。各种措施的结果是建立一个</a:t>
            </a:r>
            <a:r>
              <a:rPr lang="zh-CN" altLang="en-US" sz="2800" b="1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稳定、持久、高效</a:t>
            </a:r>
            <a:r>
              <a:rPr lang="zh-CN" altLang="en-US" sz="2800" b="1" smtClean="0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的生态系统。</a:t>
            </a:r>
            <a:endParaRPr lang="zh-CN" altLang="en-US" sz="2800" b="1" smtClean="0">
              <a:solidFill>
                <a:srgbClr val="CC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757" y="1193969"/>
            <a:ext cx="8534151" cy="203132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indent="317500" algn="l">
              <a:lnSpc>
                <a:spcPct val="150000"/>
              </a:lnSpc>
            </a:pPr>
            <a:r>
              <a:rPr kumimoji="1" lang="zh-CN" altLang="en-US" sz="2800" b="1" kern="1200" smtClean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  分析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甘肃省陇南县的“九子登科”模式，在说明“九子”措施含义的基础上，谈谈你对小流域综合治理生态工程的理解。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560" y="1281430"/>
            <a:ext cx="9144000" cy="557403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2.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为什么要针对不同的地形采取不同的措施？这体现了生态工程的什么原理？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CN" altLang="en-US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CN" altLang="en-US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CN" altLang="en-US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3.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这一模式在其他小流域能够照搬吗？  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1819" y="1986816"/>
            <a:ext cx="8893175" cy="1930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8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根据不同的地形采取不同的措施，既要考虑到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生态效益</a:t>
            </a:r>
            <a:r>
              <a:rPr kumimoji="1" lang="zh-CN" altLang="en-US" sz="28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，又要考虑到人们的生活和收入问题的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经济效益</a:t>
            </a:r>
            <a:r>
              <a:rPr kumimoji="1" lang="zh-CN" altLang="en-US" sz="28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，这体现了生态工程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协调与平衡、因地制宜</a:t>
            </a:r>
            <a:r>
              <a:rPr kumimoji="1" lang="zh-CN" altLang="en-US" sz="28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的原理和思想。 </a:t>
            </a:r>
            <a:endParaRPr kumimoji="1" lang="zh-CN" altLang="en-US" sz="2800" b="1">
              <a:solidFill>
                <a:srgbClr val="CC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8010" y="4723120"/>
            <a:ext cx="8893175" cy="1930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8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这种模式在其他小流域不能照搬，还是要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因地制宜</a:t>
            </a:r>
            <a:r>
              <a:rPr kumimoji="1" lang="zh-CN" altLang="en-US" sz="28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地进行生态工程建设，不同气候带、不同自然条件和不同经济发展水平的地区，其生态工程的模式应各具特色。 </a:t>
            </a:r>
            <a:endParaRPr kumimoji="1" lang="zh-CN" altLang="en-US" sz="2800" b="1">
              <a:solidFill>
                <a:srgbClr val="CC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7171" grpId="0" bldLvl="0" animBg="1"/>
      <p:bldP spid="717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-234315" y="1211580"/>
            <a:ext cx="7510463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kumimoji="1" lang="zh-CN" alt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、大区域生态系统恢复工程</a:t>
            </a:r>
            <a:endParaRPr kumimoji="1" lang="zh-CN" altLang="en-US" sz="4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411" name="AutoShape 3"/>
          <p:cNvSpPr/>
          <p:nvPr/>
        </p:nvSpPr>
        <p:spPr bwMode="auto">
          <a:xfrm>
            <a:off x="-377190" y="2553235"/>
            <a:ext cx="398463" cy="4230261"/>
          </a:xfrm>
          <a:prstGeom prst="leftBrace">
            <a:avLst>
              <a:gd name="adj1" fmla="val 102423"/>
              <a:gd name="adj2" fmla="val 50000"/>
            </a:avLst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91235" y="2410013"/>
            <a:ext cx="367543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我国土地荒漠化问题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91235" y="3370723"/>
            <a:ext cx="353141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植树造林、退耕还林、还草    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91235" y="4813369"/>
            <a:ext cx="3528243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退耕还草还草和三北防护林建设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7415" name="Picture 7" descr="1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4"/>
          <a:stretch>
            <a:fillRect/>
          </a:stretch>
        </p:blipFill>
        <p:spPr bwMode="auto">
          <a:xfrm>
            <a:off x="4861803" y="2534473"/>
            <a:ext cx="3697362" cy="323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-35727" y="2452875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问题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-35727" y="3345323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对策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-35727" y="4884806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案例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973454" y="6306443"/>
            <a:ext cx="806417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物种多样性原理、协调与平衡原理、整体性原理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-35727" y="6324669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原理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 animBg="1"/>
      <p:bldP spid="30725" grpId="0" bldLvl="0" animBg="1"/>
      <p:bldP spid="30726" grpId="0" bldLvl="0" animBg="1"/>
      <p:bldP spid="307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0123f37af8b06288676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" y="1426845"/>
            <a:ext cx="8820150" cy="53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93443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10005"/>
            <a:ext cx="9144000" cy="529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0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29055"/>
            <a:ext cx="9144000" cy="552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2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205" y="1268730"/>
            <a:ext cx="8404225" cy="54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135" y="1267495"/>
            <a:ext cx="8964613" cy="1296144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国家为什么投入巨大的人力和物力兴建三北防护林工程？这一工程为什么需要如此漫长的时间？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6152" y="2419623"/>
            <a:ext cx="8964613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三北防护林跨越中国</a:t>
            </a:r>
            <a:r>
              <a:rPr kumimoji="1" lang="en-US" altLang="zh-CN" sz="2800" b="1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kumimoji="1"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个省、直辖市、自治区，对我国</a:t>
            </a:r>
            <a:endParaRPr kumimoji="1"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kumimoji="1"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具有重要的意义：①</a:t>
            </a:r>
            <a:r>
              <a:rPr kumimoji="1" lang="zh-CN" altLang="en-US" sz="28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生态环境的质量关系到这一地区人民的生产和生活问题，对维护社会稳定具有重要意义</a:t>
            </a:r>
            <a:r>
              <a:rPr kumimoji="1" lang="zh-CN" altLang="en-US" sz="28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kumimoji="1"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②更重要的是，</a:t>
            </a:r>
            <a:r>
              <a:rPr kumimoji="1" lang="zh-CN" altLang="en-US" sz="28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这一地区的生态环境关系到下游地区人民的生产、生活和经济发展同时这里自然矿产资源丰富，对我国的经济发展和国家安全具有重要战略意义。</a:t>
            </a:r>
            <a:endParaRPr kumimoji="1" lang="zh-CN" altLang="en-US" sz="2800" b="1">
              <a:solidFill>
                <a:srgbClr val="FF33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endParaRPr kumimoji="1" lang="zh-CN" altLang="en-US" sz="2800" b="1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kumimoji="1" lang="zh-CN" altLang="en-US" sz="2800" b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这一地区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区域广阔</a:t>
            </a:r>
            <a:r>
              <a:rPr kumimoji="1" lang="zh-CN" altLang="en-US" sz="2800" b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气候、自然条件复杂</a:t>
            </a:r>
            <a:r>
              <a:rPr kumimoji="1" lang="zh-CN" altLang="en-US" sz="2800" b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，总体经济</a:t>
            </a:r>
            <a:endParaRPr kumimoji="1" lang="zh-CN" altLang="en-US" sz="2800" b="1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kumimoji="1" lang="zh-CN" altLang="en-US" sz="2800" b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发展水平较低等情况也决定了这个工程需要较长的时间</a:t>
            </a:r>
            <a:r>
              <a:rPr kumimoji="1" lang="zh-CN" altLang="en-US" sz="2400" b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endParaRPr kumimoji="1" lang="zh-CN" altLang="en-US" sz="2400" b="1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4744"/>
            <a:ext cx="925252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2.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这一工程横跨多个省区，根据协调与平衡原理和生物多样性原理，不同地区在造林设计上应当注意什么问题？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7585" y="2276872"/>
            <a:ext cx="9036943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800" b="1">
                <a:latin typeface="仿宋" panose="02010609060101010101" pitchFamily="49" charset="-122"/>
                <a:ea typeface="仿宋" panose="02010609060101010101" pitchFamily="49" charset="-122"/>
              </a:rPr>
              <a:t>⑴</a:t>
            </a:r>
            <a:r>
              <a:rPr kumimoji="1"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应考虑</a:t>
            </a:r>
            <a:r>
              <a:rPr kumimoji="1" lang="zh-CN" altLang="en-US" sz="28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树种的生态适应性问题</a:t>
            </a:r>
            <a:r>
              <a:rPr kumimoji="1"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，种植适宜品种；</a:t>
            </a:r>
            <a:endParaRPr kumimoji="1"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⑵要考虑</a:t>
            </a:r>
            <a:r>
              <a:rPr kumimoji="1" lang="zh-CN" altLang="en-US" sz="28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树种的多样性</a:t>
            </a:r>
            <a:r>
              <a:rPr kumimoji="1"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，保证防护林体系的稳定性；</a:t>
            </a:r>
            <a:r>
              <a:rPr kumimoji="1" lang="zh-CN" altLang="en-US" sz="28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不同地区应根据当地情况采取不同的策略</a:t>
            </a:r>
            <a:r>
              <a:rPr kumimoji="1"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，如条件恶劣的地区应该结合自然恢复力，而农区的防护林中农田防护林网可能占较大比重。</a:t>
            </a:r>
            <a:r>
              <a:rPr kumimoji="1" lang="zh-CN" altLang="en-US" sz="28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kumimoji="1" lang="zh-CN" altLang="en-US" sz="2800" b="1">
              <a:solidFill>
                <a:srgbClr val="CC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-54610" y="1305560"/>
            <a:ext cx="572770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kumimoji="1" lang="zh-CN" alt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、湿地生态恢复工程</a:t>
            </a:r>
            <a:endParaRPr kumimoji="1" lang="zh-CN" altLang="en-US" sz="4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28" name="AutoShape 3"/>
          <p:cNvSpPr/>
          <p:nvPr/>
        </p:nvSpPr>
        <p:spPr bwMode="auto">
          <a:xfrm>
            <a:off x="80010" y="3542665"/>
            <a:ext cx="398780" cy="2437130"/>
          </a:xfrm>
          <a:prstGeom prst="leftBrace">
            <a:avLst>
              <a:gd name="adj1" fmla="val 94887"/>
              <a:gd name="adj2" fmla="val 50000"/>
            </a:avLst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376258" y="3385243"/>
            <a:ext cx="4032299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湿地的缩小和破坏问题    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03562" y="4220202"/>
            <a:ext cx="3384227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 smtClean="0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控制污染退田还湖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403563" y="4938119"/>
            <a:ext cx="3240087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江西鄱阳湖湿地生态恢复工程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95500" y="3459220"/>
            <a:ext cx="102624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问题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95500" y="4217027"/>
            <a:ext cx="102624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对策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95500" y="4938119"/>
            <a:ext cx="102624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案例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430868" y="5779380"/>
            <a:ext cx="3171031" cy="888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协调与平衡原理、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35000"/>
              </a:lnSpc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整体性原理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22805" y="5765886"/>
            <a:ext cx="102624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原理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pic>
        <p:nvPicPr>
          <p:cNvPr id="1037" name="Picture 16" descr="W020050808511541661987"/>
          <p:cNvPicPr>
            <a:picLocks noChangeAspect="1" noChangeArrowheads="1"/>
          </p:cNvPicPr>
          <p:nvPr/>
        </p:nvPicPr>
        <p:blipFill>
          <a:blip r:embed="rId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90" y="3315970"/>
            <a:ext cx="3816350" cy="335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2213640" y="2196510"/>
            <a:ext cx="6502040" cy="953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湿地</a:t>
            </a:r>
            <a:r>
              <a:rPr lang="zh-CN" altLang="en-US" sz="2400" b="1">
                <a:solidFill>
                  <a:schemeClr val="tx1"/>
                </a:solidFill>
              </a:rPr>
              <a:t>包括沼泽、滩涂、低潮时水深不超过</a:t>
            </a:r>
            <a:r>
              <a:rPr lang="en-US" altLang="zh-CN" sz="2400" b="1">
                <a:solidFill>
                  <a:schemeClr val="tx1"/>
                </a:solidFill>
              </a:rPr>
              <a:t>6</a:t>
            </a:r>
            <a:r>
              <a:rPr lang="zh-CN" altLang="en-US" sz="2400" b="1">
                <a:solidFill>
                  <a:schemeClr val="tx1"/>
                </a:solidFill>
              </a:rPr>
              <a:t>米的浅海区、河流、湖泊、水库、稻田等</a:t>
            </a:r>
            <a:r>
              <a:rPr lang="zh-CN" altLang="en-US" sz="2000">
                <a:solidFill>
                  <a:schemeClr val="tx1"/>
                </a:solidFill>
              </a:rPr>
              <a:t>” 。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nimBg="1"/>
      <p:bldP spid="32773" grpId="0" bldLvl="0" animBg="1"/>
      <p:bldP spid="32774" grpId="0" bldLvl="0" animBg="1"/>
      <p:bldP spid="3277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05223" y="170021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96900" y="2501900"/>
            <a:ext cx="36055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物质循环再生原理</a:t>
            </a:r>
            <a:endParaRPr kumimoji="1"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53128" y="3350895"/>
            <a:ext cx="324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物种多样性原理</a:t>
            </a:r>
            <a:endParaRPr kumimoji="1"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68393" y="4143058"/>
            <a:ext cx="292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协调与平衡原理</a:t>
            </a:r>
            <a:endParaRPr kumimoji="1"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40148" y="4863783"/>
            <a:ext cx="1995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整体性原理</a:t>
            </a:r>
            <a:endParaRPr kumimoji="1"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53390" y="5598795"/>
            <a:ext cx="38950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系统学和工程学原理</a:t>
            </a:r>
            <a:endParaRPr kumimoji="1"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141394" y="5082824"/>
            <a:ext cx="4896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kumimoji="1"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）系统的</a:t>
            </a:r>
            <a:r>
              <a:rPr kumimoji="1" lang="zh-CN" altLang="en-US" sz="28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结构功能</a:t>
            </a:r>
            <a:r>
              <a:rPr kumimoji="1"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原理</a:t>
            </a:r>
            <a:endParaRPr kumimoji="1"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212831" y="6233762"/>
            <a:ext cx="4070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kumimoji="1"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kumimoji="1"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）系统整体性原理</a:t>
            </a:r>
            <a:endParaRPr kumimoji="1"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762" name="AutoShape 10"/>
          <p:cNvSpPr/>
          <p:nvPr/>
        </p:nvSpPr>
        <p:spPr bwMode="auto">
          <a:xfrm>
            <a:off x="308030" y="2717483"/>
            <a:ext cx="215900" cy="3240087"/>
          </a:xfrm>
          <a:prstGeom prst="leftBrace">
            <a:avLst>
              <a:gd name="adj1" fmla="val 125061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63" name="AutoShape 11"/>
          <p:cNvSpPr/>
          <p:nvPr/>
        </p:nvSpPr>
        <p:spPr bwMode="auto">
          <a:xfrm>
            <a:off x="4500486" y="5225699"/>
            <a:ext cx="288925" cy="1368425"/>
          </a:xfrm>
          <a:prstGeom prst="leftBrace">
            <a:avLst>
              <a:gd name="adj1" fmla="val 39469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07975" y="1294423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5000"/>
              </a:spcBef>
            </a:pPr>
            <a:r>
              <a:rPr lang="zh-CN" altLang="en-US" sz="4000" b="1">
                <a:solidFill>
                  <a:srgbClr val="0000FF"/>
                </a:solidFill>
                <a:ea typeface="楷体_GB2312" pitchFamily="49" charset="-122"/>
              </a:rPr>
              <a:t>复习</a:t>
            </a:r>
            <a:r>
              <a:rPr lang="zh-CN" altLang="en-US" sz="3200" b="1">
                <a:solidFill>
                  <a:srgbClr val="0000FF"/>
                </a:solidFill>
                <a:ea typeface="楷体_GB2312" pitchFamily="49" charset="-122"/>
              </a:rPr>
              <a:t>：生态工程所遵循的基本原理</a:t>
            </a:r>
            <a:endParaRPr lang="zh-CN" altLang="en-US" sz="3200" b="1">
              <a:solidFill>
                <a:srgbClr val="0000FF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  <p:bldP spid="74757" grpId="0"/>
      <p:bldP spid="74758" grpId="0"/>
      <p:bldP spid="74759" grpId="0"/>
      <p:bldP spid="74760" grpId="0"/>
      <p:bldP spid="74761" grpId="0"/>
      <p:bldP spid="74762" grpId="0" bldLvl="0" animBg="1"/>
      <p:bldP spid="7476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5471"/>
            <a:ext cx="9108504" cy="6021388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当初人们为什么要围湖造田？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2.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为什么说“退耕还湖”是一项巨大的系统工程？实施这一工程面临的主要困难是什么？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3.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地处湖区上游的人们对湿地恢复生态工程负有什么责任？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279" y="1769428"/>
            <a:ext cx="8569325" cy="18062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主要原因：我国历来人多地少，围湖造田，种植农作物，</a:t>
            </a:r>
            <a:r>
              <a:rPr kumimoji="1" lang="zh-CN" altLang="en-US"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以生产更多的粮食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kumimoji="1" lang="zh-CN" altLang="en-US"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片面强调经济发展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kumimoji="1" lang="zh-CN" altLang="en-US"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没有认识到湖泊的巨大生态调节功能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也是重要原因。</a:t>
            </a:r>
            <a:endParaRPr kumimoji="1"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endParaRPr kumimoji="1" lang="en-US" altLang="zh-CN" sz="2400" b="1">
              <a:solidFill>
                <a:srgbClr val="CC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279" y="4318953"/>
            <a:ext cx="8785225" cy="18062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退耕还湖包括</a:t>
            </a:r>
            <a:r>
              <a:rPr kumimoji="1" lang="zh-CN" altLang="en-US" sz="24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退耕地为湖区</a:t>
            </a:r>
            <a:r>
              <a:rPr kumimoji="1" lang="zh-CN" altLang="en-US" sz="24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、湖区上游以及湖区周围的</a:t>
            </a:r>
            <a:r>
              <a:rPr kumimoji="1" lang="zh-CN" altLang="en-US" sz="24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生态环境保护</a:t>
            </a:r>
            <a:r>
              <a:rPr kumimoji="1" lang="zh-CN" altLang="en-US" sz="24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工作；更重要的是原耕地上居民的迁移，要解决</a:t>
            </a:r>
            <a:r>
              <a:rPr kumimoji="1" lang="zh-CN" altLang="en-US" sz="24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迁出居民的生活和就业</a:t>
            </a:r>
            <a:r>
              <a:rPr kumimoji="1" lang="zh-CN" altLang="en-US" sz="24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等问题，这是退耕还湖工程的主要困难。</a:t>
            </a:r>
            <a:endParaRPr kumimoji="1" lang="zh-CN" altLang="en-US" sz="2400" b="1">
              <a:solidFill>
                <a:srgbClr val="CC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endParaRPr kumimoji="1" lang="en-US" altLang="zh-CN" sz="2400" b="1">
              <a:solidFill>
                <a:srgbClr val="CC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528" y="6378039"/>
            <a:ext cx="4980851" cy="4766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1" lang="zh-CN" altLang="en-US" sz="2400" b="1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保护环境，减少水土流失和水污染 </a:t>
            </a:r>
            <a:endParaRPr kumimoji="1" lang="zh-CN" altLang="en-US" sz="2400" b="1">
              <a:solidFill>
                <a:srgbClr val="CC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nimBg="1"/>
      <p:bldP spid="10245" grpId="0" bldLvl="0" animBg="1"/>
      <p:bldP spid="1024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5092" y="1494473"/>
            <a:ext cx="6873651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kumimoji="1" lang="zh-CN" alt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、矿区废弃地的生态工程</a:t>
            </a:r>
            <a:endParaRPr kumimoji="1" lang="zh-CN" altLang="en-US" sz="4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627" name="AutoShape 3"/>
          <p:cNvSpPr/>
          <p:nvPr/>
        </p:nvSpPr>
        <p:spPr bwMode="auto">
          <a:xfrm>
            <a:off x="273050" y="2542016"/>
            <a:ext cx="398463" cy="4103910"/>
          </a:xfrm>
          <a:prstGeom prst="leftBrace">
            <a:avLst>
              <a:gd name="adj1" fmla="val 100896"/>
              <a:gd name="adj2" fmla="val 50000"/>
            </a:avLst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33231" y="2465184"/>
            <a:ext cx="273685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矿区生态环境的破坏问题    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15451" y="3735126"/>
            <a:ext cx="2447925" cy="9110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修复土地、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恢复植被等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524976" y="4989742"/>
            <a:ext cx="315118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赤峰市元宝山矿区生态恢复工程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23909" y="2489608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问题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23909" y="3780823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对策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33434" y="5035298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案例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524976" y="6312262"/>
            <a:ext cx="44799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系统学和工程学原理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15654" y="6285886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原理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pic>
        <p:nvPicPr>
          <p:cNvPr id="26636" name="Picture 13" descr="xin_5121203070713281778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819" y="2562887"/>
            <a:ext cx="3995936" cy="340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ldLvl="0" animBg="1"/>
      <p:bldP spid="36869" grpId="0" bldLvl="0" animBg="1"/>
      <p:bldP spid="36870" grpId="0" bldLvl="0" animBg="1"/>
      <p:bldP spid="3687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5720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未标题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350" y="1147445"/>
            <a:ext cx="6120765" cy="573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00" y="1105262"/>
            <a:ext cx="9144000" cy="566102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在这一案例中，恢复植被的措施是植树和种草，为什么不是种植农作物？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2.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怎样合理地筹划养殖肉牛的数量？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3.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除煤矿外，你知道还有哪些矿区吗？这些矿区的恢复工程与煤矿是否有不同之处？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5027" y="1895570"/>
            <a:ext cx="8785225" cy="9198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矿区土壤条件恶劣，</a:t>
            </a:r>
            <a:r>
              <a:rPr kumimoji="1" lang="zh-CN" altLang="en-US"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不适宜农作物的生长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，因此代之以适应性强，耐旱的灌木、草和树。</a:t>
            </a:r>
            <a:endParaRPr kumimoji="1"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33736" y="3634351"/>
            <a:ext cx="8964613" cy="13630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首先要考虑到牧草的产量，</a:t>
            </a:r>
            <a:r>
              <a:rPr kumimoji="1" lang="zh-CN" altLang="en-US"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以草定畜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；更重要的是要考</a:t>
            </a:r>
            <a:r>
              <a:rPr kumimoji="1" lang="zh-CN" altLang="en-US"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虑到土地对粪肥的承载力</a:t>
            </a:r>
            <a:r>
              <a:rPr kumimoji="1"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, 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要保持在承载力范围以内，以免养殖规模过大，粪肥数量巨大而造成新的污染。</a:t>
            </a:r>
            <a:endParaRPr kumimoji="1"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5026" y="5946541"/>
            <a:ext cx="8602862" cy="9787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除煤矿外还有金矿铁矿等。这些生态恢复工程最重要的是</a:t>
            </a:r>
            <a:r>
              <a:rPr kumimoji="1" lang="zh-CN" altLang="en-US"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改良表土，恢复植被，但要因地制宜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kumimoji="1"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269" grpId="0" bldLvl="0" animBg="1"/>
      <p:bldP spid="1127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城市垃圾1"/>
          <p:cNvPicPr>
            <a:picLocks noChangeAspect="1" noChangeArrowheads="1"/>
          </p:cNvPicPr>
          <p:nvPr/>
        </p:nvPicPr>
        <p:blipFill>
          <a:blip r:embed="rId1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b="4340"/>
          <a:stretch>
            <a:fillRect/>
          </a:stretch>
        </p:blipFill>
        <p:spPr bwMode="auto">
          <a:xfrm>
            <a:off x="3419793" y="1196023"/>
            <a:ext cx="56276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城市垃圾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r="6221" b="3442"/>
          <a:stretch>
            <a:fillRect/>
          </a:stretch>
        </p:blipFill>
        <p:spPr bwMode="auto">
          <a:xfrm>
            <a:off x="35878" y="3138805"/>
            <a:ext cx="4878387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大气污染"/>
          <p:cNvPicPr>
            <a:picLocks noChangeAspect="1" noChangeArrowheads="1"/>
          </p:cNvPicPr>
          <p:nvPr/>
        </p:nvPicPr>
        <p:blipFill>
          <a:blip r:embed="rId1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"/>
          <a:stretch>
            <a:fillRect/>
          </a:stretch>
        </p:blipFill>
        <p:spPr bwMode="auto">
          <a:xfrm>
            <a:off x="179070" y="1102360"/>
            <a:ext cx="4008755" cy="57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大气污染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4345" y="1169035"/>
            <a:ext cx="47879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476375" y="1264285"/>
            <a:ext cx="4464050" cy="55937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zh-CN"/>
          </a:p>
        </p:txBody>
      </p:sp>
      <p:pic>
        <p:nvPicPr>
          <p:cNvPr id="31747" name="Picture 2" descr="噪声污染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520" y="1081405"/>
            <a:ext cx="4176395" cy="57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969125" y="1233170"/>
            <a:ext cx="1201738" cy="56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ja-JP" altLang="en-US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大</a:t>
            </a:r>
            <a:br>
              <a:rPr kumimoji="1" lang="ja-JP" altLang="zh-CN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kumimoji="1" lang="ja-JP" altLang="en-US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于</a:t>
            </a:r>
            <a:r>
              <a:rPr kumimoji="1" lang="en-US" altLang="ja-JP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60</a:t>
            </a:r>
            <a:r>
              <a:rPr kumimoji="1" lang="ja-JP" altLang="en-US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分</a:t>
            </a:r>
            <a:br>
              <a:rPr kumimoji="1" lang="ja-JP" altLang="zh-CN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kumimoji="1" lang="ja-JP" altLang="en-US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贝</a:t>
            </a:r>
            <a:br>
              <a:rPr kumimoji="1" lang="ja-JP" altLang="zh-CN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kumimoji="1" lang="ja-JP" altLang="en-US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属</a:t>
            </a:r>
            <a:br>
              <a:rPr kumimoji="1" lang="ja-JP" altLang="zh-CN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kumimoji="1" lang="ja-JP" altLang="en-US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于</a:t>
            </a:r>
            <a:br>
              <a:rPr kumimoji="1" lang="ja-JP" altLang="zh-CN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kumimoji="1" lang="ja-JP" altLang="en-US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噪</a:t>
            </a:r>
            <a:br>
              <a:rPr kumimoji="1" lang="ja-JP" altLang="zh-CN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kumimoji="1" lang="ja-JP" altLang="en-US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音</a:t>
            </a:r>
            <a:endParaRPr kumimoji="1" lang="zh-CN" altLang="en-US" sz="40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-106045" y="1270000"/>
            <a:ext cx="5029835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kumimoji="1" lang="zh-CN" alt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、城市环境生态工程</a:t>
            </a:r>
            <a:endParaRPr kumimoji="1" lang="zh-CN" altLang="en-US" sz="36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2771" name="AutoShape 3"/>
          <p:cNvSpPr/>
          <p:nvPr/>
        </p:nvSpPr>
        <p:spPr bwMode="auto">
          <a:xfrm>
            <a:off x="36195" y="2900680"/>
            <a:ext cx="398780" cy="4129405"/>
          </a:xfrm>
          <a:prstGeom prst="leftBrace">
            <a:avLst>
              <a:gd name="adj1" fmla="val 96381"/>
              <a:gd name="adj2" fmla="val 50000"/>
            </a:avLst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76486" y="2890952"/>
            <a:ext cx="4163154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城市生态系统面临的垃圾、大气、噪音等污染问题    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36129" y="4769485"/>
            <a:ext cx="3960812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城市绿化、污水净化和废弃物处理等综合治理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2774" name="Picture 6" descr="123"/>
          <p:cNvPicPr>
            <a:picLocks noChangeAspect="1" noChangeArrowheads="1"/>
          </p:cNvPicPr>
          <p:nvPr/>
        </p:nvPicPr>
        <p:blipFill>
          <a:blip r:embed="rId1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5"/>
          <a:stretch>
            <a:fillRect/>
          </a:stretch>
        </p:blipFill>
        <p:spPr bwMode="auto">
          <a:xfrm>
            <a:off x="5220335" y="1458595"/>
            <a:ext cx="3782060" cy="228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123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9705" y="4247515"/>
            <a:ext cx="3780155" cy="24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76769" y="2333228"/>
            <a:ext cx="102624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问题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56449" y="4227472"/>
            <a:ext cx="2108269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对策与案例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220471" y="6234374"/>
            <a:ext cx="3831407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环保模范城市</a:t>
            </a:r>
            <a:r>
              <a:rPr kumimoji="1" lang="en-US" altLang="zh-CN" sz="2800" b="1">
                <a:solidFill>
                  <a:srgbClr val="CC0000"/>
                </a:solidFill>
                <a:latin typeface="华文中宋" panose="02010600040101010101" pitchFamily="2" charset="-122"/>
                <a:ea typeface="黑体" panose="02010609060101010101" charset="-122"/>
              </a:rPr>
              <a:t>——</a:t>
            </a: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大连</a:t>
            </a:r>
            <a:endParaRPr kumimoji="1" lang="zh-CN" altLang="en-US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19319" y="6562517"/>
            <a:ext cx="5166999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协调与平衡原理、整体性原理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36129" y="6136476"/>
            <a:ext cx="102624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原理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 animBg="1"/>
      <p:bldP spid="34821" grpId="0" bldLvl="0" animBg="1"/>
      <p:bldP spid="3482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9a29da50fd81fb06367abe8e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" y="1388110"/>
            <a:ext cx="8280400" cy="499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/>
              <a:t>江苏张家港</a:t>
            </a:r>
            <a:endParaRPr lang="zh-CN" altLang="en-US" sz="2800" b="1"/>
          </a:p>
        </p:txBody>
      </p:sp>
      <p:pic>
        <p:nvPicPr>
          <p:cNvPr id="107524" name="Picture 4" descr="c0a6f5f40592adc5f3d3856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" y="1316355"/>
            <a:ext cx="8280400" cy="50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5" descr="082eeb381dbc833e96ddd85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1316355"/>
            <a:ext cx="8280400" cy="50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0070621_32da51fac4d3a40ae0f16c3BNSoNxsu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60" y="1285240"/>
            <a:ext cx="8351520" cy="502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 descr="2cc33ba4ebc213eb9152ee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60" y="1236345"/>
            <a:ext cx="8351520" cy="507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 descr="1f509610ec08231d203f2e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" y="1236345"/>
            <a:ext cx="8351520" cy="507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63087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/>
              <a:t>辽宁大连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14755"/>
            <a:ext cx="9144000" cy="557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  </a:t>
            </a:r>
            <a:r>
              <a:rPr lang="zh-CN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生态工程的实例和发展前景</a:t>
            </a:r>
            <a:endParaRPr lang="zh-CN" altLang="en-US" sz="4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9fc584c5a4c11e4d72afc01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" y="1280160"/>
            <a:ext cx="8351520" cy="510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 descr="0c0b17f2d894774e352acc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" y="1280160"/>
            <a:ext cx="8351520" cy="510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200710230638595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60" y="1280160"/>
            <a:ext cx="8351520" cy="510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63087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/>
              <a:t>福建厦门</a:t>
            </a:r>
            <a:endParaRPr lang="zh-CN" altLang="en-US" sz="2800" b="1"/>
          </a:p>
        </p:txBody>
      </p:sp>
      <p:sp>
        <p:nvSpPr>
          <p:cNvPr id="3" name="矩形 2"/>
          <p:cNvSpPr/>
          <p:nvPr/>
        </p:nvSpPr>
        <p:spPr>
          <a:xfrm>
            <a:off x="611560" y="332656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20070625062844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" y="1452245"/>
            <a:ext cx="8351520" cy="48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/>
              <a:t>山东威海</a:t>
            </a:r>
            <a:endParaRPr lang="zh-CN" altLang="en-US" sz="2800" b="1"/>
          </a:p>
        </p:txBody>
      </p:sp>
      <p:pic>
        <p:nvPicPr>
          <p:cNvPr id="110596" name="Picture 4" descr="15112850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" y="1451610"/>
            <a:ext cx="8351520" cy="485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1717223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0" y="1369060"/>
            <a:ext cx="8825230" cy="493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067944" y="6053967"/>
            <a:ext cx="4680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635" y="1155065"/>
            <a:ext cx="9144000" cy="407098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汽车尾气是城市大气污染的主要来源之一，汽车噪声又是城市噪声污染的主要来源。你认为应当限制城市居民购买汽车吗？为什么？如果不限制，应当采取什么措施来减少由汽车造成的污染？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kumimoji="1" lang="en-US" altLang="zh-CN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2.</a:t>
            </a:r>
            <a:r>
              <a:rPr kumimoji="1" lang="zh-CN" altLang="en-US" sz="2800" b="1" kern="12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城市的水污染问题应当采取哪些措施来解决？每一个城市居民应当在这方面承担什么责任和义务？</a:t>
            </a:r>
            <a:endParaRPr kumimoji="1" lang="zh-CN" altLang="en-US" sz="2800" b="1" kern="12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4653" y="2707198"/>
            <a:ext cx="8569325" cy="145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rgbClr val="990033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减少污染的措施：制定法律法规，禁止市区内鸣笛，</a:t>
            </a:r>
            <a:endParaRPr kumimoji="1" lang="zh-CN" altLang="en-US" sz="2400" b="1">
              <a:solidFill>
                <a:srgbClr val="990033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rgbClr val="990033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禁止使用含铅汽油，</a:t>
            </a:r>
            <a:r>
              <a:rPr kumimoji="1" lang="zh-CN" altLang="en-US" sz="2400" b="1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鼓励使用电力、天然气等无污染</a:t>
            </a:r>
            <a:endParaRPr kumimoji="1" lang="zh-CN" altLang="en-US" sz="2400" b="1">
              <a:solidFill>
                <a:srgbClr val="0000CC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能源的新型汽车</a:t>
            </a:r>
            <a:r>
              <a:rPr kumimoji="1" lang="zh-CN" altLang="en-US" sz="2400" b="1">
                <a:solidFill>
                  <a:srgbClr val="990033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，以及对其的研究和应用等。</a:t>
            </a:r>
            <a:endParaRPr kumimoji="1"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95289" y="5237975"/>
            <a:ext cx="864120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rgbClr val="990033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减少或禁止工厂的污水排放；进行</a:t>
            </a:r>
            <a:r>
              <a:rPr kumimoji="1" lang="zh-CN" altLang="en-US" sz="2400" b="1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污水净化回收利用</a:t>
            </a:r>
            <a:r>
              <a:rPr kumimoji="1" lang="zh-CN" altLang="en-US" sz="2400" b="1">
                <a:solidFill>
                  <a:srgbClr val="990033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；实行雨水和污水分流。每一个城市居民都应该树立</a:t>
            </a:r>
            <a:r>
              <a:rPr kumimoji="1" lang="zh-CN" altLang="en-US" sz="24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节水</a:t>
            </a:r>
            <a:r>
              <a:rPr kumimoji="1" lang="zh-CN" altLang="en-US" sz="2400" b="1">
                <a:solidFill>
                  <a:srgbClr val="990033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意识、宣传节水的意义，家庭生活中应该使用无磷洗衣粉和洗涤剂，</a:t>
            </a:r>
            <a:r>
              <a:rPr kumimoji="1" lang="zh-CN" altLang="en-US" sz="2400" b="1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制止或减少生活中的水污染行为</a:t>
            </a:r>
            <a:r>
              <a:rPr kumimoji="1" lang="zh-CN" altLang="en-US" sz="2400" b="1">
                <a:solidFill>
                  <a:srgbClr val="990033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kumimoji="1" lang="zh-CN" altLang="en-US" sz="2400" b="1">
              <a:solidFill>
                <a:srgbClr val="990033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51520" y="1914049"/>
            <a:ext cx="72739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kumimoji="1" lang="en-US" altLang="zh-CN" sz="3200" b="1">
                <a:solidFill>
                  <a:srgbClr val="0000FF"/>
                </a:solidFill>
                <a:latin typeface="华文中宋" panose="02010600040101010101" pitchFamily="2" charset="-122"/>
                <a:ea typeface="黑体" panose="02010609060101010101" charset="-122"/>
              </a:rPr>
              <a:t>“</a:t>
            </a:r>
            <a:r>
              <a:rPr kumimoji="1"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生物圈</a:t>
            </a:r>
            <a:r>
              <a:rPr kumimoji="1" lang="en-US" altLang="zh-CN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号</a:t>
            </a:r>
            <a:r>
              <a:rPr kumimoji="1" lang="zh-CN" altLang="en-US" sz="3200" b="1">
                <a:solidFill>
                  <a:srgbClr val="0000FF"/>
                </a:solidFill>
                <a:latin typeface="华文中宋" panose="02010600040101010101" pitchFamily="2" charset="-122"/>
                <a:ea typeface="黑体" panose="02010609060101010101" charset="-122"/>
              </a:rPr>
              <a:t>”</a:t>
            </a:r>
            <a:r>
              <a:rPr kumimoji="1"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的实验及启示</a:t>
            </a:r>
            <a:endParaRPr kumimoji="1" lang="zh-CN" altLang="en-US" sz="32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15" name="AutoShape 3"/>
          <p:cNvSpPr/>
          <p:nvPr/>
        </p:nvSpPr>
        <p:spPr bwMode="auto">
          <a:xfrm>
            <a:off x="250825" y="2276475"/>
            <a:ext cx="398463" cy="3529013"/>
          </a:xfrm>
          <a:prstGeom prst="leftBrace">
            <a:avLst>
              <a:gd name="adj1" fmla="val 73805"/>
              <a:gd name="adj2" fmla="val 50000"/>
            </a:avLst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55650" y="1916113"/>
            <a:ext cx="2532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问题提出</a:t>
            </a:r>
            <a:r>
              <a:rPr kumimoji="1" lang="en-US" altLang="zh-CN" sz="36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endParaRPr kumimoji="1" lang="en-US" altLang="zh-CN" sz="3600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8917" name="Picture 9" descr="12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" y="2849880"/>
            <a:ext cx="7119620" cy="40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12"/>
          <p:cNvSpPr>
            <a:spLocks noChangeArrowheads="1"/>
          </p:cNvSpPr>
          <p:nvPr/>
        </p:nvSpPr>
        <p:spPr bwMode="auto">
          <a:xfrm>
            <a:off x="-37182" y="905937"/>
            <a:ext cx="71294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二、生态工程的发展的前景</a:t>
            </a:r>
            <a:endParaRPr kumimoji="1" lang="zh-CN" altLang="en-US" sz="4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552950" y="3768725"/>
            <a:ext cx="169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552950" y="3768725"/>
            <a:ext cx="169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0" name="Picture 4" descr="20042116328794"/>
          <p:cNvPicPr>
            <a:picLocks noChangeAspect="1" noChangeArrowheads="1"/>
          </p:cNvPicPr>
          <p:nvPr/>
        </p:nvPicPr>
        <p:blipFill>
          <a:blip r:embed="rId1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215" y="2994025"/>
            <a:ext cx="8569325" cy="38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5560" y="1042779"/>
            <a:ext cx="914400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kumimoji="1" lang="en-US" altLang="zh-CN" sz="36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“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生物圈</a:t>
            </a:r>
            <a:r>
              <a:rPr kumimoji="1" lang="en-US" altLang="zh-CN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号”于</a:t>
            </a:r>
            <a:r>
              <a:rPr kumimoji="1" lang="en-US" altLang="zh-CN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1986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kumimoji="1" lang="en-US" altLang="zh-CN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月破土动工。</a:t>
            </a:r>
            <a:r>
              <a:rPr kumimoji="1" lang="en-US" altLang="zh-CN" sz="28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1991</a:t>
            </a:r>
            <a:r>
              <a:rPr kumimoji="1" lang="zh-CN" altLang="en-US" sz="28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kumimoji="1" lang="en-US" altLang="zh-CN" sz="28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kumimoji="1" lang="zh-CN" altLang="en-US" sz="28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，第一批</a:t>
            </a:r>
            <a:r>
              <a:rPr kumimoji="1" lang="en-US" altLang="zh-CN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名实验者进入其中并开始实验。</a:t>
            </a:r>
            <a:r>
              <a:rPr kumimoji="1" lang="en-US" altLang="zh-CN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1993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kumimoji="1" lang="en-US" altLang="zh-CN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月，向“生物圈</a:t>
            </a:r>
            <a:r>
              <a:rPr kumimoji="1" lang="en-US" altLang="zh-CN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号”输氧，人员撤出。</a:t>
            </a:r>
            <a:r>
              <a:rPr kumimoji="1" lang="en-US" altLang="zh-CN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1994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kumimoji="1" lang="en-US" altLang="zh-CN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月第二批</a:t>
            </a:r>
            <a:r>
              <a:rPr kumimoji="1" lang="en-US" altLang="zh-CN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kumimoji="1" lang="zh-CN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名实验者进入其中，几个月后撤出，实验失败。</a:t>
            </a:r>
            <a:endParaRPr kumimoji="1" lang="zh-CN" altLang="en-US" sz="2800" b="1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1122680"/>
            <a:ext cx="727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）实验目的：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2101" name="Text Box 2"/>
          <p:cNvSpPr txBox="1">
            <a:spLocks noChangeArrowheads="1"/>
          </p:cNvSpPr>
          <p:nvPr/>
        </p:nvSpPr>
        <p:spPr bwMode="auto">
          <a:xfrm>
            <a:off x="468312" y="1716117"/>
            <a:ext cx="8640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制造一个人工模拟的生命支持系统，以验证人类在离开地球的情况下，利用人工生态系统，仅依靠太阳能，能否维持生存。</a:t>
            </a:r>
            <a:endParaRPr lang="zh-CN" altLang="en-US" sz="2400" b="1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250825" y="2681630"/>
            <a:ext cx="288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）实验场所：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965" name="Text Box 2"/>
          <p:cNvSpPr txBox="1">
            <a:spLocks noChangeArrowheads="1"/>
          </p:cNvSpPr>
          <p:nvPr/>
        </p:nvSpPr>
        <p:spPr bwMode="auto">
          <a:xfrm>
            <a:off x="250825" y="3329404"/>
            <a:ext cx="727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）实验特点：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2104" name="Text Box 2"/>
          <p:cNvSpPr txBox="1">
            <a:spLocks noChangeArrowheads="1"/>
          </p:cNvSpPr>
          <p:nvPr/>
        </p:nvSpPr>
        <p:spPr bwMode="auto">
          <a:xfrm>
            <a:off x="467171" y="4019232"/>
            <a:ext cx="85693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物质上：与外界隔绝；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②信息上：可以通过电力传输、电信和计算机同外界相连；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③能量上：只允许太阳能通过玻璃射入。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0967" name="Text Box 2"/>
          <p:cNvSpPr txBox="1">
            <a:spLocks noChangeArrowheads="1"/>
          </p:cNvSpPr>
          <p:nvPr/>
        </p:nvSpPr>
        <p:spPr bwMode="auto">
          <a:xfrm>
            <a:off x="177800" y="5489942"/>
            <a:ext cx="2738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）实验结果：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179388" y="6080815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）实验启示：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2108" name="Text Box 2"/>
          <p:cNvSpPr txBox="1">
            <a:spLocks noChangeArrowheads="1"/>
          </p:cNvSpPr>
          <p:nvPr/>
        </p:nvSpPr>
        <p:spPr bwMode="auto">
          <a:xfrm>
            <a:off x="2808734" y="6123612"/>
            <a:ext cx="6227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在现有技术条件下人类没有能力去完全模拟出自然生态系统</a:t>
            </a:r>
            <a:endParaRPr lang="zh-CN" altLang="en-US" sz="2400" b="1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2916238" y="2724775"/>
            <a:ext cx="2505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美国 亚利桑那州</a:t>
            </a:r>
            <a:endParaRPr lang="zh-CN" altLang="en-US" sz="2400" b="1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2808312" y="5533087"/>
            <a:ext cx="2625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以失败告终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8" grpId="0"/>
      <p:bldP spid="83979" grpId="0"/>
      <p:bldP spid="839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57163" y="1193165"/>
            <a:ext cx="8280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kumimoji="1" lang="zh-CN" alt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、我国生态工程发展前景的分析与展望</a:t>
            </a:r>
            <a:endParaRPr kumimoji="1" lang="zh-CN" altLang="en-US" sz="36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1987" name="AutoShape 3"/>
          <p:cNvSpPr/>
          <p:nvPr/>
        </p:nvSpPr>
        <p:spPr bwMode="auto">
          <a:xfrm>
            <a:off x="179388" y="2273935"/>
            <a:ext cx="398462" cy="4608513"/>
          </a:xfrm>
          <a:prstGeom prst="leftBrace">
            <a:avLst>
              <a:gd name="adj1" fmla="val 96381"/>
              <a:gd name="adj2" fmla="val 50000"/>
            </a:avLst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27088" y="2129790"/>
            <a:ext cx="6627812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西方国家生态工程的特点</a:t>
            </a:r>
            <a:endParaRPr kumimoji="1" lang="zh-CN" altLang="en-US" sz="3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820589" y="4217353"/>
            <a:ext cx="5335587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我国生态工程的特点</a:t>
            </a:r>
            <a:endParaRPr kumimoji="1" lang="zh-CN" altLang="en-US" sz="3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849313" y="6377940"/>
            <a:ext cx="74009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我国生态工程存在的问题及发展前景</a:t>
            </a:r>
            <a:endParaRPr kumimoji="1" lang="zh-CN" altLang="en-US" sz="3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836769" y="2706053"/>
            <a:ext cx="7843838" cy="1373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317500">
              <a:defRPr/>
            </a:pPr>
            <a:r>
              <a:rPr lang="ja-JP" altLang="en-US" sz="2800" b="1" smtClean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发达国家</a:t>
            </a:r>
            <a:r>
              <a:rPr lang="ja-JP" altLang="en-US" sz="2800" b="1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经济发展水平较高，人均土地、水等资源占有量较多，所以这些国家的生态工程往往</a:t>
            </a:r>
            <a:r>
              <a:rPr lang="ja-JP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注重生态恢复</a:t>
            </a:r>
            <a:r>
              <a:rPr lang="ja-JP" altLang="en-US" sz="2800" b="1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，而较少注重经济效益。</a:t>
            </a:r>
            <a:endParaRPr lang="ja-JP" altLang="en-US" sz="2800">
              <a:solidFill>
                <a:srgbClr val="0000CC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858994" y="4793615"/>
            <a:ext cx="7708900" cy="1433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317500">
              <a:defRPr/>
            </a:pPr>
            <a:r>
              <a:rPr lang="ja-JP" altLang="en-US" sz="3200" b="1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ja-JP" altLang="en-US" sz="2800" b="1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我国人口较多，人均土地、水资源和能源占有量少，所以在进行生态工程时，一定要注重生态效益、社会效益和经济效益的统一。</a:t>
            </a:r>
            <a:endParaRPr lang="ja-JP" altLang="en-US" sz="2800">
              <a:solidFill>
                <a:srgbClr val="0000CC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 bldLvl="0" animBg="1"/>
      <p:bldP spid="121864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41605" y="2984500"/>
            <a:ext cx="8928735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2800" b="1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kumimoji="1" lang="ja-JP" altLang="en-US" sz="28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生态工程的恢复作用是有限的，不能认为只要有了生态工程，就可以先污染，后治理。人类迄今尚没有能力完全模拟出自然的生态系统。</a:t>
            </a:r>
            <a:r>
              <a:rPr kumimoji="1" lang="ja-JP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自然生态系统发展到今天已经过几十亿年的进化，每平方公里每年的无形服务价值高达</a:t>
            </a:r>
            <a:r>
              <a:rPr kumimoji="1" lang="en-US" altLang="ja-JP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6.4</a:t>
            </a:r>
            <a:r>
              <a:rPr kumimoji="1" lang="ja-JP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万美元，而为了达到同样的效果，用人工制造和模拟的办法，人类至少要花费</a:t>
            </a:r>
            <a:r>
              <a:rPr kumimoji="1" lang="en-US" altLang="ja-JP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kumimoji="1" lang="ja-JP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亿美元还不尽如人意。</a:t>
            </a:r>
            <a:endParaRPr kumimoji="1" lang="ja-JP" altLang="en-US" sz="2800" b="1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kumimoji="1" lang="ja-JP" altLang="en-US" sz="28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②</a:t>
            </a:r>
            <a:r>
              <a:rPr kumimoji="1" lang="ja-JP" altLang="en-US" sz="28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自然生态系统具有相当的自我恢复能力，</a:t>
            </a:r>
            <a:r>
              <a:rPr kumimoji="1" lang="ja-JP" altLang="en-US" sz="28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在生态工程建设中应该积极利用自然生态系统的这种能力，以节省投资</a:t>
            </a:r>
            <a:r>
              <a:rPr kumimoji="1" lang="ja-JP" altLang="en-US" sz="2800" b="1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kumimoji="1" lang="zh-CN" altLang="en-US" sz="2800" b="1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-15240" y="2314575"/>
            <a:ext cx="90055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solidFill>
                  <a:srgbClr val="FF993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kumimoji="1" lang="en-US" altLang="ja-JP"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kumimoji="1" lang="ja-JP" altLang="en-US"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分析朝鲜三八线的资料，说明它所蕴涵的意义。</a:t>
            </a:r>
            <a:endParaRPr kumimoji="1" lang="zh-CN" altLang="en-US" sz="2800" b="1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37160" y="1408430"/>
            <a:ext cx="408432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127</a:t>
            </a:r>
            <a:r>
              <a:rPr lang="zh-CN" altLang="en-US" sz="3600" b="1"/>
              <a:t>页思考与讨论</a:t>
            </a:r>
            <a:endParaRPr lang="zh-CN" altLang="en-US" sz="3600" b="1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75565" y="1360805"/>
            <a:ext cx="8985885" cy="461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ja-JP"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kumimoji="1" lang="ja-JP" altLang="en-US"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在我国北方地区，由于冬天气温很低，会导致农作物不能生长，家畜生长缓慢，甚至停止，沼气池不能正常产气；而农民要解决蔬菜的不间断生产问题。很显然，大量使用造价昂贵、并用燃料加热的玻璃温室是不符合我国国情的。你能用所学知识，设计一种生态工程，来较好地解决上述问题吗？请在画出其物质和能量结构图的基础上，说明你所依据的生态工程原理。</a:t>
            </a:r>
            <a:endParaRPr kumimoji="1" lang="zh-CN" altLang="en-US" sz="2800" b="1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4615" y="1101725"/>
            <a:ext cx="9003030" cy="58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zh-CN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ja-JP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ja-JP" altLang="zh-CN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ja-JP" altLang="en-US" sz="24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教材中</a:t>
            </a:r>
            <a:r>
              <a:rPr kumimoji="1" lang="ja-JP" altLang="en-US" sz="2400" b="1">
                <a:solidFill>
                  <a:srgbClr val="0000FF"/>
                </a:solidFill>
                <a:latin typeface="华文中宋" panose="02010600040101010101" pitchFamily="2" charset="-122"/>
                <a:ea typeface="黑体" panose="02010609060101010101" charset="-122"/>
              </a:rPr>
              <a:t>“</a:t>
            </a:r>
            <a:r>
              <a:rPr kumimoji="1" lang="ja-JP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四位一体</a:t>
            </a:r>
            <a:r>
              <a:rPr kumimoji="1" lang="ja-JP" altLang="en-US" sz="2400" b="1">
                <a:solidFill>
                  <a:srgbClr val="0000FF"/>
                </a:solidFill>
                <a:latin typeface="华文中宋" panose="02010600040101010101" pitchFamily="2" charset="-122"/>
                <a:ea typeface="黑体" panose="02010609060101010101" charset="-122"/>
              </a:rPr>
              <a:t>”</a:t>
            </a:r>
            <a:r>
              <a:rPr kumimoji="1" lang="ja-JP" altLang="en-US" sz="24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的图所示为近年来出现在我国北方农区的一种生态工程类型，它较好地解决了习题中所述问题。</a:t>
            </a:r>
            <a:r>
              <a:rPr kumimoji="1" lang="ja-JP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charset="-122"/>
              </a:rPr>
              <a:t>“</a:t>
            </a:r>
            <a:r>
              <a:rPr kumimoji="1" lang="ja-JP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四位</a:t>
            </a:r>
            <a:r>
              <a:rPr kumimoji="1" lang="ja-JP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charset="-122"/>
              </a:rPr>
              <a:t>”</a:t>
            </a:r>
            <a:r>
              <a:rPr kumimoji="1" lang="ja-JP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指沼气池、猪禽舍、厕所及日光温室四部分</a:t>
            </a:r>
            <a:r>
              <a:rPr kumimoji="1" lang="ja-JP" altLang="en-US" sz="24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，是庭院经济与生态农业相结合的一种生产模式。</a:t>
            </a:r>
            <a:endParaRPr kumimoji="1" lang="ja-JP" altLang="zh-CN" sz="2400" b="1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它的运行原理为：日光温室的增温效应可使蔬菜等作物在冬天也能正常生长；同时也使猪禽免受严寒而快速生长；温室内的</a:t>
            </a:r>
            <a:r>
              <a:rPr kumimoji="1" lang="ja-JP" altLang="en-US" sz="2400" b="1">
                <a:solidFill>
                  <a:schemeClr val="tx2"/>
                </a:solidFill>
                <a:ea typeface="黑体" panose="02010609060101010101" charset="-122"/>
              </a:rPr>
              <a:t>植物为动物提供氧气，同时吸收二氧化碳；人、猪、禽的粪尿及蔬菜废弃物和秸秆等物质投入沼气池产气，同时温室的高温也提高了沼气在冬天的产气稳定性；沼液和沼渣又是蔬菜的良好肥料，有助于减少蔬菜的病虫害，提高蔬菜的产量和质量。</a:t>
            </a:r>
            <a:endParaRPr kumimoji="1" lang="ja-JP" altLang="en-US" sz="2400" b="1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479769"/>
            <a:ext cx="6008712" cy="440283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农村综合发展型生态工程</a:t>
            </a:r>
            <a:endParaRPr lang="zh-CN" alt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小流域综合治理生态工程</a:t>
            </a:r>
            <a:endParaRPr lang="zh-CN" alt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大区域生态系统恢复工程</a:t>
            </a:r>
            <a:endParaRPr lang="zh-CN" alt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湿地生态恢复工程</a:t>
            </a:r>
            <a:endParaRPr lang="zh-CN" alt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矿区废弃地的生态恢复工程</a:t>
            </a:r>
            <a:endParaRPr lang="zh-CN" alt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城市环境生态工程</a:t>
            </a:r>
            <a:endParaRPr lang="zh-CN" alt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9750" y="1482001"/>
            <a:ext cx="5832475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3600" b="1">
                <a:solidFill>
                  <a:srgbClr val="C705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一、生态工程的实例</a:t>
            </a:r>
            <a:endParaRPr kumimoji="1" lang="zh-CN" altLang="en-US" sz="3600" b="1">
              <a:solidFill>
                <a:srgbClr val="C7052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3076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ic_19944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808" y="3425458"/>
            <a:ext cx="5040138" cy="352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80018" y="4449444"/>
            <a:ext cx="25193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charset="-122"/>
              </a:rPr>
              <a:t>“</a:t>
            </a:r>
            <a:r>
              <a:rPr kumimoji="1" lang="ja-JP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四位一体</a:t>
            </a:r>
            <a:r>
              <a:rPr kumimoji="1" lang="ja-JP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charset="-122"/>
              </a:rPr>
              <a:t>”</a:t>
            </a:r>
            <a:r>
              <a:rPr kumimoji="1" lang="ja-JP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生态工程物质循环示意图</a:t>
            </a:r>
            <a:endParaRPr kumimoji="1" lang="ja-JP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08207" y="1279097"/>
            <a:ext cx="8640763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ja-JP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ja-JP" altLang="en-US" sz="2800" b="1">
                <a:solidFill>
                  <a:srgbClr val="0000FF"/>
                </a:solidFill>
                <a:latin typeface="华文中宋" panose="02010600040101010101" pitchFamily="2" charset="-122"/>
                <a:ea typeface="黑体" panose="02010609060101010101" charset="-122"/>
              </a:rPr>
              <a:t>“</a:t>
            </a:r>
            <a:r>
              <a:rPr kumimoji="1" lang="ja-JP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四位一体</a:t>
            </a:r>
            <a:r>
              <a:rPr kumimoji="1" lang="ja-JP" altLang="en-US" sz="2800" b="1">
                <a:solidFill>
                  <a:srgbClr val="0000FF"/>
                </a:solidFill>
                <a:latin typeface="华文中宋" panose="02010600040101010101" pitchFamily="2" charset="-122"/>
                <a:ea typeface="黑体" panose="02010609060101010101" charset="-122"/>
              </a:rPr>
              <a:t>”</a:t>
            </a:r>
            <a:r>
              <a:rPr kumimoji="1" lang="ja-JP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充分应用了物质循环</a:t>
            </a:r>
            <a:r>
              <a:rPr kumimoji="1"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再生</a:t>
            </a:r>
            <a:r>
              <a:rPr kumimoji="1" lang="ja-JP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kumimoji="1"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物种</a:t>
            </a:r>
            <a:r>
              <a:rPr kumimoji="1" lang="ja-JP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多样性等原理，提高了单位土地面积的产出，同时减少了环境污染，大大提高了农业的综合效益。</a:t>
            </a:r>
            <a:endParaRPr kumimoji="1"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18" name="Group 5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9532" y="1985551"/>
          <a:ext cx="8478520" cy="4874260"/>
        </p:xfrm>
        <a:graphic>
          <a:graphicData uri="http://schemas.openxmlformats.org/drawingml/2006/table">
            <a:tbl>
              <a:tblPr/>
              <a:tblGrid>
                <a:gridCol w="1728470"/>
                <a:gridCol w="1661160"/>
                <a:gridCol w="1686560"/>
                <a:gridCol w="1708150"/>
                <a:gridCol w="1694180"/>
              </a:tblGrid>
              <a:tr h="34671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实例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问题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主要原理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对策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案例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4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农村综合发展型生态工程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实现物质的多级循环利用</a:t>
                      </a:r>
                      <a:r>
                        <a:rPr kumimoji="1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以解决人多地少的矛盾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物质循环再生原理、整体性原理、物种多样性原理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建立综合发展型生态工程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窦店村以沼气为中心的生态工程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2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小流域综合治理生态工程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小流域的水土流失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整体性原理、协调与平衡原理、系统学和工程学原理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运用多种原理</a:t>
                      </a:r>
                      <a:r>
                        <a:rPr kumimoji="1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应用多种措施综合治理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甘肃陇南县“九子登科”模式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大区域生态系统恢复工程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土地荒漠化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协调与平衡原理、整体性原理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退耕还林还草、植树造林等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“三北”防护林退耕还林还草工程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9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湿地生态恢复工程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湿地缩小和破坏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整体性原理、物种多样性原理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控制污染、退田还湖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江西鄱阳湖湿地生态恢复工程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5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矿区废弃地的生态恢复工程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矿区生态环境的破坏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系统学和工程学原理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修复土地、恢复植被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赤峰市元宝山矿区生态恢复工程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1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城市环境生态工程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环境污染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协调与平衡原理、整体性原理等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城市绿化、污水净化、废弃物处理、合理布局等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污水及垃圾处理、城市绿化</a:t>
                      </a:r>
                      <a:endParaRPr kumimoji="1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2326" marR="72326" marT="36163" marB="36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06" name="Rectangle 3"/>
          <p:cNvSpPr>
            <a:spLocks noGrp="1" noChangeArrowheads="1"/>
          </p:cNvSpPr>
          <p:nvPr/>
        </p:nvSpPr>
        <p:spPr bwMode="auto">
          <a:xfrm>
            <a:off x="251460" y="1121410"/>
            <a:ext cx="6210935" cy="6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3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CN" altLang="en-US" b="1" smtClean="0">
                <a:latin typeface="黑体" panose="02010609060101010101" charset="-122"/>
                <a:ea typeface="黑体" panose="02010609060101010101" charset="-122"/>
              </a:rPr>
              <a:t>生态工程的实例分析</a:t>
            </a:r>
            <a:endParaRPr lang="zh-CN" altLang="en-US" b="1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55" y="2061845"/>
            <a:ext cx="7152640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如图表示的是某人工设计的生态系统，下列叙述不正确的是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　　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A.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该生态系统经过能量的多级利用，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提高了系统总能量的利用效率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B.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该生态系统的蝇蛆和蚯蚓是分解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者，促进了生态系统中物质循环和能量流动的进行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C.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合理使用农家肥可提高流经该生态系统的总能量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D.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该生态系统遵循了物质循环再生</a:t>
            </a:r>
            <a:r>
              <a:rPr lang="zh-CN" altLang="en-US" sz="1800" smtClean="0">
                <a:latin typeface="微软雅黑" panose="020B0503020204020204" charset="-122"/>
                <a:ea typeface="微软雅黑" panose="020B0503020204020204" charset="-122"/>
              </a:rPr>
              <a:t>原理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-21474826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6157" y="2563529"/>
            <a:ext cx="2349638" cy="1532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877652" y="2131097"/>
            <a:ext cx="439579" cy="450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  </a:t>
            </a:r>
            <a:endParaRPr lang="en-US" altLang="zh-CN" sz="18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3028" y="716918"/>
            <a:ext cx="1097280" cy="368300"/>
          </a:xfrm>
          <a:prstGeom prst="rect">
            <a:avLst/>
          </a:prstGeom>
          <a:solidFill>
            <a:srgbClr val="03AEDA"/>
          </a:solidFill>
        </p:spPr>
        <p:txBody>
          <a:bodyPr wrap="none" rtlCol="0">
            <a:spAutoFit/>
          </a:bodyPr>
          <a:lstStyle/>
          <a:p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随堂练习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477" y="1498509"/>
            <a:ext cx="6552507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下图是某同学绘制的我国北方农区的一种“四位一体”的生态家园示意图，其中沼气池、猪舍、厕所和日光温室等保持了合理的结构和比例。下列说法正确的是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　　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在农村发展沼气有利于保护林草植被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B.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该工程充分体现了物种多样性的原理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C.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保持生物比例合理遵循了整体性原理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D.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能量可随着沼气的使用而流入生物体内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-2147482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2250" y="2924175"/>
            <a:ext cx="2647315" cy="187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136833" y="2387712"/>
            <a:ext cx="439579" cy="450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1800"/>
              <a:t>A  </a:t>
            </a:r>
            <a:endParaRPr lang="en-US" altLang="zh-CN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3001" y="1283244"/>
            <a:ext cx="6795655" cy="466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下图是我国南方开始尝试的农业生态系统的结构模式图，它利用雏鸭旺盛的杂食性，吃掉稻田里的杂草和害虫，用作物养猪、养鸭，用秸秆培育蘑菇、生产沼气，用猪鸭粪、沼渣肥田，生产出无公害的大米与蛋肉类。请据图回答下列问题：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①该生态系统建设过程中利用的主要生态工程原理是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_____________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原理；该生态系统的抵抗力稳定性有了明显提高，这是利用了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_______________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原理。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1" descr="习题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36473" y="2627910"/>
            <a:ext cx="2968634" cy="1772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332" y="4633531"/>
            <a:ext cx="1568854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物质循环再生</a:t>
            </a:r>
            <a:endParaRPr lang="zh-CN" altLang="en-US" sz="1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92024" y="5396649"/>
            <a:ext cx="1568854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物种多样性</a:t>
            </a:r>
            <a:endParaRPr lang="zh-CN" altLang="en-US" sz="1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458" y="1207635"/>
            <a:ext cx="7222401" cy="466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下图是我国南方开始尝试的农业生态系统的结构模式图，它利用雏鸭旺盛的杂食性，吃掉稻田里的杂草和害虫，用作物养猪、养鸭，用秸秆培育蘑菇、生产沼气，用猪鸭粪、沼渣肥田，生产出无公害的大米与蛋肉类。请据图回答下列问题：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②在实际操作过程中，该地区考虑到了养鸭场和养猪场的规模，这利用了生态工程建设的</a:t>
            </a:r>
            <a:r>
              <a:rPr lang="en-US" altLang="zh-CN" sz="1800" smtClean="0">
                <a:latin typeface="微软雅黑" panose="020B0503020204020204" charset="-122"/>
                <a:ea typeface="微软雅黑" panose="020B0503020204020204" charset="-122"/>
              </a:rPr>
              <a:t>_____________</a:t>
            </a:r>
            <a:r>
              <a:rPr lang="zh-CN" altLang="en-US" sz="1800" smtClean="0">
                <a:latin typeface="微软雅黑" panose="020B0503020204020204" charset="-122"/>
                <a:ea typeface="微软雅黑" panose="020B0503020204020204" charset="-122"/>
              </a:rPr>
              <a:t>原理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。确定该地区应考虑哪些方面的问题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答两项即可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1800" smtClean="0">
                <a:latin typeface="微软雅黑" panose="020B0503020204020204" charset="-122"/>
                <a:ea typeface="微软雅黑" panose="020B0503020204020204" charset="-122"/>
              </a:rPr>
              <a:t>_______________</a:t>
            </a:r>
            <a:r>
              <a:rPr lang="zh-CN" altLang="en-US" sz="180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smtClean="0">
                <a:latin typeface="微软雅黑" panose="020B0503020204020204" charset="-122"/>
                <a:ea typeface="微软雅黑" panose="020B0503020204020204" charset="-122"/>
              </a:rPr>
              <a:t>_________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_</a:t>
            </a:r>
            <a:r>
              <a:rPr lang="en-US" altLang="zh-CN" sz="1800" smtClean="0">
                <a:latin typeface="微软雅黑" panose="020B0503020204020204" charset="-122"/>
                <a:ea typeface="微软雅黑" panose="020B0503020204020204" charset="-122"/>
              </a:rPr>
              <a:t>__________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1" descr="习题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85668" y="2694221"/>
            <a:ext cx="2934684" cy="17524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07055" y="4963160"/>
            <a:ext cx="14928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协调与平衡</a:t>
            </a:r>
            <a:endParaRPr lang="zh-CN" altLang="en-US" sz="1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55610" y="5333374"/>
            <a:ext cx="1564697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生产者的产量</a:t>
            </a:r>
            <a:endParaRPr lang="zh-CN" altLang="en-US" sz="1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1987" y="5385725"/>
            <a:ext cx="2318996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土地对粪便的承载量</a:t>
            </a:r>
            <a:endParaRPr lang="zh-CN" altLang="en-US" sz="1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6087" y="1180474"/>
            <a:ext cx="7045859" cy="466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下图是我国南方开始尝试的农业生态系统的结构模式图，它利用雏鸭旺盛的杂食性，吃掉稻田里的杂草和害虫，用作物养猪、养鸭，用秸秆培育蘑菇、生产沼气，用猪鸭粪、沼渣肥田，生产出无公害的大米与蛋肉类。请据图回答下列问题：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）我国人口较多，人均土地、水资源和能源占有量少，所以在进行生态工程时，一定要</a:t>
            </a:r>
            <a:r>
              <a:rPr lang="zh-CN" altLang="en-US" sz="1800" smtClean="0">
                <a:latin typeface="微软雅黑" panose="020B0503020204020204" charset="-122"/>
                <a:ea typeface="微软雅黑" panose="020B0503020204020204" charset="-122"/>
              </a:rPr>
              <a:t>注重</a:t>
            </a:r>
            <a:r>
              <a:rPr lang="en-US" altLang="zh-CN" sz="1800" smtClean="0">
                <a:latin typeface="微软雅黑" panose="020B0503020204020204" charset="-122"/>
                <a:ea typeface="微软雅黑" panose="020B0503020204020204" charset="-122"/>
              </a:rPr>
              <a:t>_______</a:t>
            </a:r>
            <a:r>
              <a:rPr lang="zh-CN" altLang="en-US" sz="1800" smtClean="0">
                <a:latin typeface="微软雅黑" panose="020B0503020204020204" charset="-122"/>
                <a:ea typeface="微软雅黑" panose="020B0503020204020204" charset="-122"/>
              </a:rPr>
              <a:t>效益、</a:t>
            </a:r>
            <a:r>
              <a:rPr lang="en-US" altLang="zh-CN" sz="1800" smtClean="0">
                <a:latin typeface="微软雅黑" panose="020B0503020204020204" charset="-122"/>
                <a:ea typeface="微软雅黑" panose="020B0503020204020204" charset="-122"/>
              </a:rPr>
              <a:t>_____</a:t>
            </a:r>
            <a:r>
              <a:rPr lang="zh-CN" altLang="en-US" sz="1800" smtClean="0">
                <a:latin typeface="微软雅黑" panose="020B0503020204020204" charset="-122"/>
                <a:ea typeface="微软雅黑" panose="020B0503020204020204" charset="-122"/>
              </a:rPr>
              <a:t>效益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1800" smtClean="0">
                <a:latin typeface="微软雅黑" panose="020B0503020204020204" charset="-122"/>
                <a:ea typeface="微软雅黑" panose="020B0503020204020204" charset="-122"/>
              </a:rPr>
              <a:t>_______</a:t>
            </a:r>
            <a:r>
              <a:rPr lang="zh-CN" altLang="en-US" sz="1800" smtClean="0">
                <a:latin typeface="微软雅黑" panose="020B0503020204020204" charset="-122"/>
                <a:ea typeface="微软雅黑" panose="020B0503020204020204" charset="-122"/>
              </a:rPr>
              <a:t>效益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的统一。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1" descr="习题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13443" y="2656626"/>
            <a:ext cx="3117116" cy="17783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78063" y="4812899"/>
            <a:ext cx="6939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生态</a:t>
            </a:r>
            <a:endParaRPr lang="zh-CN" altLang="en-US" sz="1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3820" y="4812665"/>
            <a:ext cx="7981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经济</a:t>
            </a:r>
            <a:endParaRPr lang="zh-CN" altLang="en-US" sz="1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45379" y="4812897"/>
            <a:ext cx="6939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社会</a:t>
            </a:r>
            <a:endParaRPr lang="zh-CN" altLang="en-US" sz="1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639550" y="10039350"/>
            <a:ext cx="361950" cy="3429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7633" y="1412558"/>
            <a:ext cx="7705725" cy="2799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kumimoji="1" lang="zh-C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、农村综合</a:t>
            </a:r>
            <a:r>
              <a:rPr kumimoji="1" lang="zh-C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发展型生态工程</a:t>
            </a:r>
            <a:endParaRPr lang="zh-CN" altLang="en-US" sz="3200"/>
          </a:p>
          <a:p>
            <a:pPr>
              <a:spcBef>
                <a:spcPct val="50000"/>
              </a:spcBef>
              <a:defRPr/>
            </a:pPr>
            <a:endParaRPr kumimoji="1" lang="zh-CN" altLang="en-US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  <a:defRPr/>
            </a:pPr>
            <a:endParaRPr kumimoji="1" lang="zh-CN" altLang="en-US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  <a:defRPr/>
            </a:pPr>
            <a:endParaRPr kumimoji="1" lang="zh-CN" altLang="en-US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243" name="AutoShape 4"/>
          <p:cNvSpPr/>
          <p:nvPr/>
        </p:nvSpPr>
        <p:spPr bwMode="auto">
          <a:xfrm>
            <a:off x="107633" y="2606358"/>
            <a:ext cx="271462" cy="4059237"/>
          </a:xfrm>
          <a:prstGeom prst="leftBrace">
            <a:avLst>
              <a:gd name="adj1" fmla="val 124610"/>
              <a:gd name="adj2" fmla="val 50000"/>
            </a:avLst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59840" y="2474595"/>
            <a:ext cx="3519170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农村中物质、能量的多级利用问题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59840" y="3641725"/>
            <a:ext cx="3641090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建立农村综合发展型生态工程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33170" y="4847615"/>
            <a:ext cx="3821113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北京窦店村以沼气为中心的生态工程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0247" name="Picture 8" descr="116"/>
          <p:cNvPicPr>
            <a:picLocks noChangeAspect="1" noChangeArrowheads="1"/>
          </p:cNvPicPr>
          <p:nvPr/>
        </p:nvPicPr>
        <p:blipFill>
          <a:blip r:embed="rId1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495" y="2128520"/>
            <a:ext cx="37893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78765" y="2474278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问题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78765" y="3627120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对策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78448" y="4850765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案例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32423" y="6145213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原理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nimBg="1"/>
      <p:bldP spid="24582" grpId="0" bldLvl="0" animBg="1"/>
      <p:bldP spid="2458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070" y="1265555"/>
            <a:ext cx="612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latin typeface="Tahoma" panose="020B0604030504040204" pitchFamily="34" charset="0"/>
                <a:ea typeface="黑体" panose="02010609060101010101" charset="-122"/>
              </a:rPr>
              <a:t>生态工程</a:t>
            </a:r>
            <a:r>
              <a:rPr lang="zh-CN" altLang="en-US" sz="3600" b="1">
                <a:latin typeface="Tahoma" panose="020B0604030504040204" pitchFamily="34" charset="0"/>
                <a:ea typeface="黑体" panose="02010609060101010101" charset="-122"/>
              </a:rPr>
              <a:t>之沼气工程</a:t>
            </a:r>
            <a:endParaRPr lang="zh-CN" altLang="en-US" sz="4800" b="1">
              <a:latin typeface="Tahoma" panose="020B0604030504040204" pitchFamily="34" charset="0"/>
              <a:ea typeface="黑体" panose="02010609060101010101" charset="-122"/>
            </a:endParaRPr>
          </a:p>
        </p:txBody>
      </p:sp>
      <p:pic>
        <p:nvPicPr>
          <p:cNvPr id="11267" name="Picture 7" descr="20"/>
          <p:cNvPicPr>
            <a:picLocks noChangeAspect="1" noChangeArrowheads="1"/>
          </p:cNvPicPr>
          <p:nvPr/>
        </p:nvPicPr>
        <p:blipFill>
          <a:blip r:embed="rId1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4472"/>
          <a:stretch>
            <a:fillRect/>
          </a:stretch>
        </p:blipFill>
        <p:spPr bwMode="auto">
          <a:xfrm>
            <a:off x="3924428" y="2346072"/>
            <a:ext cx="5040313" cy="44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19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1" b="78178"/>
          <a:stretch>
            <a:fillRect/>
          </a:stretch>
        </p:blipFill>
        <p:spPr bwMode="auto">
          <a:xfrm>
            <a:off x="73153" y="2346073"/>
            <a:ext cx="3779838" cy="347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650" y="4938385"/>
            <a:ext cx="8424862" cy="172878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smtClean="0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zh-CN" altLang="en-US" sz="2800" b="1" smtClean="0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这个案例以沼气工程为核心，农林牧副渔各业全面发展，增加了就业机会；同时又降低了环境污染，促进了农村的可持续发展。</a:t>
            </a:r>
            <a:r>
              <a:rPr lang="zh-CN" altLang="en-US" sz="2800" b="1" smtClean="0">
                <a:solidFill>
                  <a:srgbClr val="CC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                                     </a:t>
            </a:r>
            <a:endParaRPr lang="zh-CN" altLang="en-US" sz="2800" b="1" smtClean="0">
              <a:solidFill>
                <a:srgbClr val="CC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755" y="882015"/>
            <a:ext cx="8540750" cy="90805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zh-CN" altLang="en-US" b="1" smtClean="0">
                <a:solidFill>
                  <a:srgbClr val="FF3300"/>
                </a:solidFill>
              </a:rPr>
              <a:t>讨论：</a:t>
            </a:r>
            <a:endParaRPr lang="zh-CN" altLang="en-US" b="1" smtClean="0">
              <a:solidFill>
                <a:srgbClr val="FF33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2650" y="1718980"/>
            <a:ext cx="87280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17500">
              <a:lnSpc>
                <a:spcPct val="150000"/>
              </a:lnSpc>
            </a:pPr>
            <a:r>
              <a:rPr kumimoji="1"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1.</a:t>
            </a:r>
            <a:r>
              <a:rPr kumimoji="1" lang="zh-CN" altLang="en-US" sz="2800" b="1">
                <a:solidFill>
                  <a:srgbClr val="000000"/>
                </a:solidFill>
                <a:latin typeface="Tahoma" panose="020B0604030504040204" pitchFamily="34" charset="0"/>
              </a:rPr>
              <a:t>在农村综合发展型生态工程案例中，主要运用了哪些生态工程的基本原理</a:t>
            </a:r>
            <a:r>
              <a:rPr kumimoji="1"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?</a:t>
            </a:r>
            <a:endParaRPr kumimoji="1" lang="en-US" altLang="zh-CN" sz="28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indent="317500">
              <a:lnSpc>
                <a:spcPct val="150000"/>
              </a:lnSpc>
            </a:pPr>
            <a:r>
              <a:rPr kumimoji="1"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                                            </a:t>
            </a:r>
            <a:endParaRPr kumimoji="1" lang="en-US" altLang="zh-CN" sz="2800" b="1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 indent="317500">
              <a:lnSpc>
                <a:spcPct val="150000"/>
              </a:lnSpc>
            </a:pPr>
            <a:r>
              <a:rPr kumimoji="1"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2.</a:t>
            </a:r>
            <a:r>
              <a:rPr kumimoji="1" lang="zh-CN" altLang="en-US" sz="2800" b="1">
                <a:solidFill>
                  <a:srgbClr val="000000"/>
                </a:solidFill>
                <a:latin typeface="Tahoma" panose="020B0604030504040204" pitchFamily="34" charset="0"/>
              </a:rPr>
              <a:t>这一生态系统的结构和功能有哪些特点？</a:t>
            </a:r>
            <a:endParaRPr kumimoji="1" lang="zh-CN" altLang="en-US" sz="28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indent="317500">
              <a:lnSpc>
                <a:spcPct val="150000"/>
              </a:lnSpc>
            </a:pPr>
            <a:r>
              <a:rPr kumimoji="1" lang="zh-CN" altLang="en-US" sz="2800" b="1">
                <a:solidFill>
                  <a:srgbClr val="000000"/>
                </a:solidFill>
                <a:latin typeface="Tahoma" panose="020B0604030504040204" pitchFamily="34" charset="0"/>
              </a:rPr>
              <a:t>有哪些值得借鉴的做法？</a:t>
            </a:r>
            <a:endParaRPr kumimoji="1" lang="zh-CN" altLang="en-US" sz="2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773" y="2995960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物质循环再生原理、整体性原理、物种多样性原理等 </a:t>
            </a:r>
            <a:endParaRPr kumimoji="1" lang="zh-CN" altLang="en-US" sz="2800" b="1">
              <a:solidFill>
                <a:srgbClr val="FF33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  <p:bldP spid="5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69863" y="1381443"/>
            <a:ext cx="7445375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kumimoji="1"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、小流域综合治理生态工程</a:t>
            </a:r>
            <a:endParaRPr kumimoji="1" lang="zh-CN" altLang="en-US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315" name="AutoShape 3"/>
          <p:cNvSpPr/>
          <p:nvPr/>
        </p:nvSpPr>
        <p:spPr bwMode="auto">
          <a:xfrm>
            <a:off x="68891" y="2705116"/>
            <a:ext cx="360363" cy="3743176"/>
          </a:xfrm>
          <a:prstGeom prst="leftBrace">
            <a:avLst>
              <a:gd name="adj1" fmla="val 108223"/>
              <a:gd name="adj2" fmla="val 50000"/>
            </a:avLst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84941" y="2658920"/>
            <a:ext cx="349059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小流域</a:t>
            </a:r>
            <a:r>
              <a:rPr kumimoji="1" lang="zh-CN" altLang="en-US" sz="2800" b="1" smtClean="0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水土流失</a:t>
            </a: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问题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484941" y="3551814"/>
            <a:ext cx="3038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进行综合治理    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75416" y="4505316"/>
            <a:ext cx="3706614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甘肃陇南县“九子登科”模式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1371" y="2677335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问题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11371" y="3497204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对策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11371" y="4505316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案例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475416" y="5901447"/>
            <a:ext cx="3807139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整体性原理、协调与平衡原理</a:t>
            </a:r>
            <a:r>
              <a:rPr kumimoji="1" lang="zh-CN" altLang="en-US" sz="2800" b="1" smtClean="0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、工程学</a:t>
            </a:r>
            <a:r>
              <a:rPr kumimoji="1" lang="zh-CN" altLang="en-US" sz="2800" b="1">
                <a:solidFill>
                  <a:srgbClr val="00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原理</a:t>
            </a:r>
            <a:endParaRPr kumimoji="1" lang="zh-CN" altLang="en-US" sz="2800" b="1">
              <a:solidFill>
                <a:srgbClr val="0000C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11371" y="5873468"/>
            <a:ext cx="10262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CC0000"/>
                </a:solidFill>
                <a:ea typeface="黑体" panose="02010609060101010101" charset="-122"/>
              </a:rPr>
              <a:t>原理</a:t>
            </a:r>
            <a:r>
              <a:rPr kumimoji="1" lang="en-US" altLang="zh-CN" sz="2800" b="1">
                <a:solidFill>
                  <a:srgbClr val="CC0000"/>
                </a:solidFill>
                <a:ea typeface="黑体" panose="02010609060101010101" charset="-122"/>
              </a:rPr>
              <a:t>:</a:t>
            </a:r>
            <a:endParaRPr kumimoji="1" lang="en-US" altLang="zh-CN" sz="2800" b="1">
              <a:solidFill>
                <a:srgbClr val="CC0000"/>
              </a:solidFill>
              <a:ea typeface="黑体" panose="02010609060101010101" charset="-122"/>
            </a:endParaRPr>
          </a:p>
        </p:txBody>
      </p:sp>
      <p:pic>
        <p:nvPicPr>
          <p:cNvPr id="13324" name="Picture 13" descr="1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4128" y="2642915"/>
            <a:ext cx="3762368" cy="35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  <p:bldP spid="27653" grpId="0" bldLvl="0" animBg="1"/>
      <p:bldP spid="27654" grpId="0" bldLvl="0" animBg="1"/>
      <p:bldP spid="2765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331387" y="1533208"/>
            <a:ext cx="7200800" cy="52622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317500"/>
            <a:r>
              <a:rPr lang="ja-JP" altLang="zh-CN" sz="2800">
                <a:latin typeface="方正启体简体" pitchFamily="65" charset="-122"/>
                <a:ea typeface="方正启体简体" pitchFamily="65" charset="-122"/>
              </a:rPr>
              <a:t>●</a:t>
            </a:r>
            <a:r>
              <a:rPr lang="ja-JP" sz="2800">
                <a:solidFill>
                  <a:srgbClr val="0000FF"/>
                </a:solidFill>
                <a:latin typeface="方正启体简体" pitchFamily="65" charset="-122"/>
                <a:ea typeface="方正启体简体" pitchFamily="65" charset="-122"/>
              </a:rPr>
              <a:t>山顶戴帽子：</a:t>
            </a:r>
            <a:r>
              <a:rPr lang="zh-CN" sz="2800">
                <a:latin typeface="方正启体简体" pitchFamily="65" charset="-122"/>
                <a:ea typeface="方正启体简体" pitchFamily="65" charset="-122"/>
              </a:rPr>
              <a:t>封山育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林。</a:t>
            </a:r>
            <a:endParaRPr lang="ja-JP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●</a:t>
            </a:r>
            <a:r>
              <a:rPr lang="ja-JP" sz="2800">
                <a:solidFill>
                  <a:srgbClr val="0000FF"/>
                </a:solidFill>
                <a:latin typeface="方正启体简体" pitchFamily="65" charset="-122"/>
                <a:ea typeface="方正启体简体" pitchFamily="65" charset="-122"/>
              </a:rPr>
              <a:t>山腰系带子：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还林还草，发挥林草拦蓄</a:t>
            </a:r>
            <a:endParaRPr lang="ja-JP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             </a:t>
            </a:r>
            <a:r>
              <a:rPr lang="ja-JP" altLang="en-US" sz="2800">
                <a:latin typeface="方正启体简体" pitchFamily="65" charset="-122"/>
                <a:ea typeface="方正启体简体" pitchFamily="65" charset="-122"/>
              </a:rPr>
              <a:t> 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作用，减少径流。</a:t>
            </a:r>
            <a:endParaRPr lang="ja-JP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●</a:t>
            </a:r>
            <a:r>
              <a:rPr lang="ja-JP" sz="2800">
                <a:solidFill>
                  <a:srgbClr val="0000FF"/>
                </a:solidFill>
                <a:latin typeface="方正启体简体" pitchFamily="65" charset="-122"/>
                <a:ea typeface="方正启体简体" pitchFamily="65" charset="-122"/>
              </a:rPr>
              <a:t>坡地修台子：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坡耕地改梯田</a:t>
            </a:r>
            <a:r>
              <a:rPr lang="zh-CN" sz="2800">
                <a:latin typeface="方正启体简体" pitchFamily="65" charset="-122"/>
                <a:ea typeface="方正启体简体" pitchFamily="65" charset="-122"/>
              </a:rPr>
              <a:t>种植作物。</a:t>
            </a:r>
            <a:endParaRPr lang="ja-JP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●</a:t>
            </a:r>
            <a:r>
              <a:rPr lang="ja-JP" sz="2800">
                <a:solidFill>
                  <a:srgbClr val="0000FF"/>
                </a:solidFill>
                <a:latin typeface="方正启体简体" pitchFamily="65" charset="-122"/>
                <a:ea typeface="方正启体简体" pitchFamily="65" charset="-122"/>
              </a:rPr>
              <a:t>地埂锁边子：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地埂种植经济作物。</a:t>
            </a:r>
            <a:endParaRPr lang="ja-JP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●</a:t>
            </a:r>
            <a:r>
              <a:rPr lang="ja-JP" sz="2800">
                <a:solidFill>
                  <a:srgbClr val="0000FF"/>
                </a:solidFill>
                <a:latin typeface="方正启体简体" pitchFamily="65" charset="-122"/>
                <a:ea typeface="方正启体简体" pitchFamily="65" charset="-122"/>
              </a:rPr>
              <a:t>荒地荒沟栽苗子：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在荒山、荒沟、荒坡</a:t>
            </a:r>
            <a:endParaRPr lang="zh-CN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zh-CN" sz="2800">
                <a:latin typeface="方正启体简体" pitchFamily="65" charset="-122"/>
                <a:ea typeface="方正启体简体" pitchFamily="65" charset="-122"/>
              </a:rPr>
              <a:t>                 </a:t>
            </a:r>
            <a:r>
              <a:rPr lang="zh-CN" altLang="en-US" sz="2800">
                <a:latin typeface="方正启体简体" pitchFamily="65" charset="-122"/>
                <a:ea typeface="方正启体简体" pitchFamily="65" charset="-122"/>
              </a:rPr>
              <a:t> 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地建薪</a:t>
            </a:r>
            <a:r>
              <a:rPr lang="zh-CN" sz="2800">
                <a:latin typeface="方正启体简体" pitchFamily="65" charset="-122"/>
                <a:ea typeface="方正启体简体" pitchFamily="65" charset="-122"/>
              </a:rPr>
              <a:t>柴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林。</a:t>
            </a:r>
            <a:endParaRPr lang="ja-JP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●</a:t>
            </a:r>
            <a:r>
              <a:rPr lang="ja-JP" sz="2800">
                <a:solidFill>
                  <a:srgbClr val="0000FF"/>
                </a:solidFill>
                <a:latin typeface="方正启体简体" pitchFamily="65" charset="-122"/>
                <a:ea typeface="方正启体简体" pitchFamily="65" charset="-122"/>
              </a:rPr>
              <a:t>山脚种果子：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果园</a:t>
            </a:r>
            <a:endParaRPr lang="ja-JP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●</a:t>
            </a:r>
            <a:r>
              <a:rPr lang="ja-JP" sz="2800">
                <a:solidFill>
                  <a:srgbClr val="0000FF"/>
                </a:solidFill>
                <a:latin typeface="方正启体简体" pitchFamily="65" charset="-122"/>
                <a:ea typeface="方正启体简体" pitchFamily="65" charset="-122"/>
              </a:rPr>
              <a:t>沟底穿靴子：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修建坝、</a:t>
            </a:r>
            <a:r>
              <a:rPr lang="zh-CN" sz="2800">
                <a:latin typeface="方正启体简体" pitchFamily="65" charset="-122"/>
                <a:ea typeface="方正启体简体" pitchFamily="65" charset="-122"/>
              </a:rPr>
              <a:t>堤、拦蓄泥沙，</a:t>
            </a:r>
            <a:endParaRPr lang="zh-CN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zh-CN" sz="2800">
                <a:latin typeface="方正启体简体" pitchFamily="65" charset="-122"/>
                <a:ea typeface="方正启体简体" pitchFamily="65" charset="-122"/>
              </a:rPr>
              <a:t>             </a:t>
            </a:r>
            <a:r>
              <a:rPr lang="zh-CN" altLang="en-US" sz="2800">
                <a:latin typeface="方正启体简体" pitchFamily="65" charset="-122"/>
                <a:ea typeface="方正启体简体" pitchFamily="65" charset="-122"/>
              </a:rPr>
              <a:t> 减少山体的崩塌和滑坡</a:t>
            </a:r>
            <a:r>
              <a:rPr lang="zh-CN" sz="2800">
                <a:latin typeface="方正启体简体" pitchFamily="65" charset="-122"/>
                <a:ea typeface="方正启体简体" pitchFamily="65" charset="-122"/>
              </a:rPr>
              <a:t>。</a:t>
            </a:r>
            <a:endParaRPr lang="ja-JP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●</a:t>
            </a:r>
            <a:r>
              <a:rPr lang="ja-JP" sz="2800">
                <a:solidFill>
                  <a:srgbClr val="0000FF"/>
                </a:solidFill>
                <a:latin typeface="方正启体简体" pitchFamily="65" charset="-122"/>
                <a:ea typeface="方正启体简体" pitchFamily="65" charset="-122"/>
              </a:rPr>
              <a:t>见缝插针钉扣子：</a:t>
            </a:r>
            <a:r>
              <a:rPr lang="zh-CN" sz="2800">
                <a:latin typeface="方正启体简体" pitchFamily="65" charset="-122"/>
                <a:ea typeface="方正启体简体" pitchFamily="65" charset="-122"/>
              </a:rPr>
              <a:t>利用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零星</a:t>
            </a:r>
            <a:r>
              <a:rPr lang="zh-CN" sz="2800">
                <a:latin typeface="方正启体简体" pitchFamily="65" charset="-122"/>
                <a:ea typeface="方正启体简体" pitchFamily="65" charset="-122"/>
              </a:rPr>
              <a:t>地种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果。</a:t>
            </a:r>
            <a:endParaRPr lang="ja-JP" sz="2800">
              <a:latin typeface="方正启体简体" pitchFamily="65" charset="-122"/>
              <a:ea typeface="方正启体简体" pitchFamily="65" charset="-122"/>
            </a:endParaRPr>
          </a:p>
          <a:p>
            <a:pPr indent="317500"/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●</a:t>
            </a:r>
            <a:r>
              <a:rPr lang="ja-JP" sz="2800">
                <a:solidFill>
                  <a:srgbClr val="0000FF"/>
                </a:solidFill>
                <a:latin typeface="方正启体简体" pitchFamily="65" charset="-122"/>
                <a:ea typeface="方正启体简体" pitchFamily="65" charset="-122"/>
              </a:rPr>
              <a:t>秋田盖罩子：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覆盖</a:t>
            </a:r>
            <a:r>
              <a:rPr lang="zh-CN" sz="2800">
                <a:latin typeface="方正启体简体" pitchFamily="65" charset="-122"/>
                <a:ea typeface="方正启体简体" pitchFamily="65" charset="-122"/>
              </a:rPr>
              <a:t>地膜等</a:t>
            </a:r>
            <a:r>
              <a:rPr lang="ja-JP" sz="2800">
                <a:latin typeface="方正启体简体" pitchFamily="65" charset="-122"/>
                <a:ea typeface="方正启体简体" pitchFamily="65" charset="-122"/>
              </a:rPr>
              <a:t>保土耕作措施。</a:t>
            </a:r>
            <a:endParaRPr lang="ja-JP" sz="2800">
              <a:latin typeface="方正启体简体" pitchFamily="65" charset="-122"/>
              <a:ea typeface="方正启体简体" pitchFamily="65" charset="-122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0018" y="1688400"/>
            <a:ext cx="7920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600" b="1">
                <a:solidFill>
                  <a:schemeClr val="tx2"/>
                </a:solidFill>
                <a:ea typeface="华文中宋" panose="02010600040101010101" pitchFamily="2" charset="-122"/>
              </a:rPr>
              <a:t>九子登科</a:t>
            </a:r>
            <a:r>
              <a:rPr lang="zh-CN" altLang="en-US" sz="3600" b="1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3600" b="1">
                <a:solidFill>
                  <a:schemeClr val="tx2"/>
                </a:solidFill>
                <a:ea typeface="华文中宋" panose="02010600040101010101" pitchFamily="2" charset="-122"/>
              </a:rPr>
              <a:t>模式</a:t>
            </a:r>
            <a:endParaRPr lang="zh-CN" altLang="en-US" sz="3600" b="1">
              <a:solidFill>
                <a:schemeClr val="tx2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TABLE_BEAUTIFY" val="smartTable{4676212e-271b-47a8-82ba-ef24a3d9d031}"/>
</p:tagLst>
</file>

<file path=ppt/theme/theme1.xml><?xml version="1.0" encoding="utf-8"?>
<a:theme xmlns:a="http://schemas.openxmlformats.org/drawingml/2006/main" name="宜州一中PPT模板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5295</Words>
  <Application>WPS 演示</Application>
  <PresentationFormat>全屏显示(4:3)</PresentationFormat>
  <Paragraphs>443</Paragraphs>
  <Slides>46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3" baseType="lpstr">
      <vt:lpstr>Arial</vt:lpstr>
      <vt:lpstr>宋体</vt:lpstr>
      <vt:lpstr>Wingdings</vt:lpstr>
      <vt:lpstr>Times New Roman</vt:lpstr>
      <vt:lpstr>黑体</vt:lpstr>
      <vt:lpstr>Webdings</vt:lpstr>
      <vt:lpstr>Calibri</vt:lpstr>
      <vt:lpstr>微软雅黑</vt:lpstr>
      <vt:lpstr>华文中宋</vt:lpstr>
      <vt:lpstr>楷体_GB2312</vt:lpstr>
      <vt:lpstr>Tahoma</vt:lpstr>
      <vt:lpstr>幼圆</vt:lpstr>
      <vt:lpstr>仿宋</vt:lpstr>
      <vt:lpstr>方正启体简体</vt:lpstr>
      <vt:lpstr>Arial Unicode MS</vt:lpstr>
      <vt:lpstr>新宋体</vt:lpstr>
      <vt:lpstr>宜州一中PPT模板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讨论：</vt:lpstr>
      <vt:lpstr>PowerPoint 演示文稿</vt:lpstr>
      <vt:lpstr>PowerPoint 演示文稿</vt:lpstr>
      <vt:lpstr>   分析甘肃省陇南县的“九子登科”模式，在说明“九子”措施含义的基础上，谈谈你对小流域综合治理生态工程的理解。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yzyz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yzyzPPT模板</dc:title>
  <dc:creator>黄明迪</dc:creator>
  <cp:lastModifiedBy>王干</cp:lastModifiedBy>
  <cp:revision>782</cp:revision>
  <dcterms:created xsi:type="dcterms:W3CDTF">2005-03-03T04:54:00Z</dcterms:created>
  <dcterms:modified xsi:type="dcterms:W3CDTF">2022-03-31T01:05:24Z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514DD50DD16F4B368B7C6FD892212973</vt:lpwstr>
  </property>
  <property fmtid="{D5CDD505-2E9C-101B-9397-08002B2CF9AE}" pid="3" name="KSOProductBuildVer">
    <vt:lpwstr>2052-11.1.0.11294</vt:lpwstr>
  </property>
</Properties>
</file>